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58" r:id="rId4"/>
    <p:sldId id="270" r:id="rId5"/>
    <p:sldId id="257" r:id="rId6"/>
    <p:sldId id="262" r:id="rId7"/>
    <p:sldId id="269" r:id="rId8"/>
    <p:sldId id="274" r:id="rId9"/>
    <p:sldId id="259" r:id="rId10"/>
    <p:sldId id="266" r:id="rId11"/>
    <p:sldId id="279" r:id="rId12"/>
    <p:sldId id="260" r:id="rId13"/>
    <p:sldId id="267" r:id="rId14"/>
    <p:sldId id="275" r:id="rId15"/>
    <p:sldId id="261" r:id="rId16"/>
    <p:sldId id="268" r:id="rId17"/>
    <p:sldId id="276" r:id="rId18"/>
    <p:sldId id="263" r:id="rId19"/>
    <p:sldId id="271" r:id="rId20"/>
    <p:sldId id="277" r:id="rId21"/>
    <p:sldId id="273" r:id="rId22"/>
    <p:sldId id="281" r:id="rId23"/>
    <p:sldId id="282" r:id="rId24"/>
    <p:sldId id="278" r:id="rId25"/>
    <p:sldId id="264" r:id="rId26"/>
    <p:sldId id="265" r:id="rId27"/>
    <p:sldId id="28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PRESENTACIÓN" id="{EDB52579-B9F9-4CCF-AC2B-34DBDC0FB8F8}">
          <p14:sldIdLst>
            <p14:sldId id="256"/>
            <p14:sldId id="272"/>
            <p14:sldId id="258"/>
            <p14:sldId id="270"/>
            <p14:sldId id="257"/>
          </p14:sldIdLst>
        </p14:section>
        <p14:section name="DISPOSITIVOS" id="{F00C4203-D6BF-49B1-B33E-F91E8C4AE7CD}">
          <p14:sldIdLst>
            <p14:sldId id="262"/>
            <p14:sldId id="269"/>
            <p14:sldId id="274"/>
            <p14:sldId id="259"/>
            <p14:sldId id="266"/>
            <p14:sldId id="279"/>
            <p14:sldId id="260"/>
            <p14:sldId id="267"/>
            <p14:sldId id="275"/>
            <p14:sldId id="261"/>
            <p14:sldId id="268"/>
            <p14:sldId id="276"/>
            <p14:sldId id="263"/>
            <p14:sldId id="271"/>
            <p14:sldId id="277"/>
            <p14:sldId id="273"/>
          </p14:sldIdLst>
        </p14:section>
        <p14:section name="AGRADECIMIENTOS Y DESARROLLO DEL PROYECTO" id="{BE17CCE5-47FB-4768-92F8-7DC0D5BFBA88}">
          <p14:sldIdLst>
            <p14:sldId id="278"/>
            <p14:sldId id="264"/>
            <p14:sldId id="265"/>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26" autoAdjust="0"/>
    <p:restoredTop sz="94660"/>
  </p:normalViewPr>
  <p:slideViewPr>
    <p:cSldViewPr snapToGrid="0">
      <p:cViewPr varScale="1">
        <p:scale>
          <a:sx n="122" d="100"/>
          <a:sy n="122" d="100"/>
        </p:scale>
        <p:origin x="-312" y="-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11/24/2020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11/24/2020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11/24/2020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11/24/2020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11/24/2020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ideo" Target="https://www.youtube.com/embed/46UdpMtnQHQ?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2.wav"/><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video" Target="https://www.youtube.com/embed/eIu4J7m0V9Q?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2.wav"/><Relationship Id="rId1" Type="http://schemas.openxmlformats.org/officeDocument/2006/relationships/slideLayout" Target="../slideLayouts/slideLayout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video" Target="https://www.youtube.com/embed/zeYgqTD21YE?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2.wav"/><Relationship Id="rId1" Type="http://schemas.openxmlformats.org/officeDocument/2006/relationships/slideLayout" Target="../slideLayouts/slideLayout2.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xml"/><Relationship Id="rId1" Type="http://schemas.openxmlformats.org/officeDocument/2006/relationships/video" Target="https://www.youtube.com/embed/ZoP-2lOHTbU?feature=oemb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2.wav"/><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video" Target="https://www.youtube.com/embed/nJ0ABxtkM_w?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2.wav"/><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C87351F-FFA7-407D-916D-605E3A99D6BC}"/>
              </a:ext>
            </a:extLst>
          </p:cNvPr>
          <p:cNvSpPr>
            <a:spLocks noGrp="1"/>
          </p:cNvSpPr>
          <p:nvPr>
            <p:ph type="title"/>
          </p:nvPr>
        </p:nvSpPr>
        <p:spPr/>
        <p:txBody>
          <a:bodyPr/>
          <a:lstStyle/>
          <a:p>
            <a:pPr algn="ctr"/>
            <a:r>
              <a:rPr lang="es-AR" dirty="0"/>
              <a:t>PROYECTO FINAL 2020	</a:t>
            </a:r>
            <a:r>
              <a:rPr lang="es-AR" dirty="0" smtClean="0"/>
              <a:t>	-</a:t>
            </a:r>
            <a:r>
              <a:rPr lang="es-AR" dirty="0"/>
              <a:t>	</a:t>
            </a:r>
            <a:r>
              <a:rPr lang="es-AR" dirty="0" smtClean="0"/>
              <a:t>SMART HOUSE &amp; CO</a:t>
            </a:r>
            <a:endParaRPr lang="es-AR" dirty="0"/>
          </a:p>
        </p:txBody>
      </p:sp>
      <p:pic>
        <p:nvPicPr>
          <p:cNvPr id="1026" name="Picture 2"/>
          <p:cNvPicPr>
            <a:picLocks noChangeAspect="1" noChangeArrowheads="1"/>
          </p:cNvPicPr>
          <p:nvPr/>
        </p:nvPicPr>
        <p:blipFill>
          <a:blip r:embed="rId3"/>
          <a:srcRect/>
          <a:stretch>
            <a:fillRect/>
          </a:stretch>
        </p:blipFill>
        <p:spPr bwMode="auto">
          <a:xfrm>
            <a:off x="3532189" y="2035297"/>
            <a:ext cx="5377350" cy="4244192"/>
          </a:xfrm>
          <a:prstGeom prst="rect">
            <a:avLst/>
          </a:prstGeom>
          <a:noFill/>
          <a:ln w="9525">
            <a:noFill/>
            <a:miter lim="800000"/>
            <a:headEnd/>
            <a:tailEnd/>
          </a:ln>
          <a:effectLst/>
        </p:spPr>
      </p:pic>
    </p:spTree>
    <p:extLst>
      <p:ext uri="{BB962C8B-B14F-4D97-AF65-F5344CB8AC3E}">
        <p14:creationId xmlns="" xmlns:p14="http://schemas.microsoft.com/office/powerpoint/2010/main" val="256611824"/>
      </p:ext>
    </p:extLst>
  </p:cSld>
  <p:clrMapOvr>
    <a:masterClrMapping/>
  </p:clrMapOvr>
  <p:transition spd="med">
    <p:pull dir="u"/>
    <p:sndAc>
      <p:stSnd>
        <p:snd r:embed="rId2" name="bomb.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s multimedia en línea 2">
            <a:hlinkClick r:id="" action="ppaction://media"/>
            <a:extLst>
              <a:ext uri="{FF2B5EF4-FFF2-40B4-BE49-F238E27FC236}">
                <a16:creationId xmlns="" xmlns:a16="http://schemas.microsoft.com/office/drawing/2014/main" id="{32CA5E6F-D88B-4AD9-B914-4D0B204EE8A9}"/>
              </a:ext>
            </a:extLst>
          </p:cNvPr>
          <p:cNvPicPr>
            <a:picLocks noRot="1" noChangeAspect="1"/>
          </p:cNvPicPr>
          <p:nvPr>
            <a:videoFile r:link="rId1"/>
          </p:nvPr>
        </p:nvPicPr>
        <p:blipFill>
          <a:blip r:embed="rId3"/>
          <a:stretch>
            <a:fillRect/>
          </a:stretch>
        </p:blipFill>
        <p:spPr>
          <a:xfrm>
            <a:off x="1909891" y="583397"/>
            <a:ext cx="8372217" cy="62746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014A63-EF11-462D-865E-BDFAF4A7DDD9}"/>
              </a:ext>
            </a:extLst>
          </p:cNvPr>
          <p:cNvSpPr>
            <a:spLocks noGrp="1"/>
          </p:cNvSpPr>
          <p:nvPr>
            <p:ph type="title"/>
          </p:nvPr>
        </p:nvSpPr>
        <p:spPr/>
        <p:txBody>
          <a:bodyPr/>
          <a:lstStyle/>
          <a:p>
            <a:r>
              <a:rPr lang="es-AR" dirty="0"/>
              <a:t>Software de las LUCES</a:t>
            </a:r>
          </a:p>
        </p:txBody>
      </p:sp>
      <p:sp>
        <p:nvSpPr>
          <p:cNvPr id="3" name="Marcador de contenido 2">
            <a:extLst>
              <a:ext uri="{FF2B5EF4-FFF2-40B4-BE49-F238E27FC236}">
                <a16:creationId xmlns="" xmlns:a16="http://schemas.microsoft.com/office/drawing/2014/main" id="{43CB8093-881B-4AE6-9543-468247D25F40}"/>
              </a:ext>
            </a:extLst>
          </p:cNvPr>
          <p:cNvSpPr>
            <a:spLocks noGrp="1"/>
          </p:cNvSpPr>
          <p:nvPr>
            <p:ph idx="1"/>
          </p:nvPr>
        </p:nvSpPr>
        <p:spPr>
          <a:xfrm>
            <a:off x="581192" y="2164866"/>
            <a:ext cx="5553886" cy="3678303"/>
          </a:xfrm>
        </p:spPr>
        <p:txBody>
          <a:bodyPr/>
          <a:lstStyle/>
          <a:p>
            <a:pPr algn="just"/>
            <a:r>
              <a:rPr lang="es-AR" dirty="0"/>
              <a:t>Este código, al contrario del resto, se debió realizar en </a:t>
            </a:r>
            <a:r>
              <a:rPr lang="es-AR" dirty="0" err="1"/>
              <a:t>CodeWarrior</a:t>
            </a:r>
            <a:r>
              <a:rPr lang="es-AR" dirty="0"/>
              <a:t> para poder acceder a los registros de nuestro programador y así ajustar el </a:t>
            </a:r>
            <a:r>
              <a:rPr lang="es-AR" dirty="0" err="1"/>
              <a:t>timmer</a:t>
            </a:r>
            <a:r>
              <a:rPr lang="es-AR" dirty="0"/>
              <a:t> para que permita la creación de un </a:t>
            </a:r>
            <a:r>
              <a:rPr lang="es-AR" dirty="0" err="1"/>
              <a:t>dimmer</a:t>
            </a:r>
            <a:r>
              <a:rPr lang="es-AR" dirty="0"/>
              <a:t>.</a:t>
            </a:r>
          </a:p>
          <a:p>
            <a:pPr algn="just"/>
            <a:r>
              <a:rPr lang="es-AR" dirty="0"/>
              <a:t>Al igual que los demás dispositivos, cuenta con una parte de comunicación con un módulo Esp01 y otra que realizará el accionado de la lámpara.</a:t>
            </a:r>
          </a:p>
        </p:txBody>
      </p:sp>
      <p:pic>
        <p:nvPicPr>
          <p:cNvPr id="2050" name="Picture 2"/>
          <p:cNvPicPr>
            <a:picLocks noChangeAspect="1" noChangeArrowheads="1"/>
          </p:cNvPicPr>
          <p:nvPr/>
        </p:nvPicPr>
        <p:blipFill>
          <a:blip r:embed="rId3"/>
          <a:srcRect/>
          <a:stretch>
            <a:fillRect/>
          </a:stretch>
        </p:blipFill>
        <p:spPr bwMode="auto">
          <a:xfrm>
            <a:off x="6158522" y="2194626"/>
            <a:ext cx="5911361" cy="3788784"/>
          </a:xfrm>
          <a:prstGeom prst="rect">
            <a:avLst/>
          </a:prstGeom>
          <a:noFill/>
          <a:ln w="9525">
            <a:noFill/>
            <a:miter lim="800000"/>
            <a:headEnd/>
            <a:tailEnd/>
          </a:ln>
          <a:effectLst/>
        </p:spPr>
      </p:pic>
    </p:spTree>
    <p:extLst>
      <p:ext uri="{BB962C8B-B14F-4D97-AF65-F5344CB8AC3E}">
        <p14:creationId xmlns="" xmlns:p14="http://schemas.microsoft.com/office/powerpoint/2010/main" val="3942450696"/>
      </p:ext>
    </p:extLst>
  </p:cSld>
  <p:clrMapOvr>
    <a:masterClrMapping/>
  </p:clrMapOvr>
  <p:transition>
    <p:pull dir="ru"/>
    <p:sndAc>
      <p:stSnd>
        <p:snd r:embed="rId2" name="arrow.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014A63-EF11-462D-865E-BDFAF4A7DDD9}"/>
              </a:ext>
            </a:extLst>
          </p:cNvPr>
          <p:cNvSpPr>
            <a:spLocks noGrp="1"/>
          </p:cNvSpPr>
          <p:nvPr>
            <p:ph type="title"/>
          </p:nvPr>
        </p:nvSpPr>
        <p:spPr/>
        <p:txBody>
          <a:bodyPr/>
          <a:lstStyle/>
          <a:p>
            <a:r>
              <a:rPr lang="es-AR" dirty="0"/>
              <a:t>DISPOSITIVO: BOMBA DE AGUA</a:t>
            </a:r>
          </a:p>
        </p:txBody>
      </p:sp>
      <p:sp>
        <p:nvSpPr>
          <p:cNvPr id="3" name="Marcador de contenido 2">
            <a:extLst>
              <a:ext uri="{FF2B5EF4-FFF2-40B4-BE49-F238E27FC236}">
                <a16:creationId xmlns="" xmlns:a16="http://schemas.microsoft.com/office/drawing/2014/main" id="{43CB8093-881B-4AE6-9543-468247D25F40}"/>
              </a:ext>
            </a:extLst>
          </p:cNvPr>
          <p:cNvSpPr>
            <a:spLocks noGrp="1"/>
          </p:cNvSpPr>
          <p:nvPr>
            <p:ph idx="1"/>
          </p:nvPr>
        </p:nvSpPr>
        <p:spPr>
          <a:xfrm>
            <a:off x="581193" y="2180496"/>
            <a:ext cx="6100961" cy="3678303"/>
          </a:xfrm>
        </p:spPr>
        <p:txBody>
          <a:bodyPr/>
          <a:lstStyle/>
          <a:p>
            <a:pPr algn="just">
              <a:buNone/>
            </a:pPr>
            <a:r>
              <a:rPr lang="es-AR" dirty="0"/>
              <a:t>	Este dispositivo posee un botón de encendido/apagado que solo funcionará cuando el nivel de agua se encuentre por encima de una determinada cantidad agua de forma que no se fuerce al trabajar para evitar que se estropee.  La plaqueta, contará con su módulo </a:t>
            </a:r>
            <a:r>
              <a:rPr lang="es-AR" dirty="0" err="1"/>
              <a:t>Wi</a:t>
            </a:r>
            <a:r>
              <a:rPr lang="es-AR" dirty="0"/>
              <a:t>-Fi y un </a:t>
            </a:r>
            <a:r>
              <a:rPr lang="es-AR" dirty="0" err="1"/>
              <a:t>microcontrolador</a:t>
            </a:r>
            <a:r>
              <a:rPr lang="es-AR" dirty="0"/>
              <a:t> para la comunicación y una bomba de agua que será encendido dependiendo del sensor de nivel de agua. Este dispositivo se colocará a la salida de alguna pileta de la casa e irá acumulando agua ya utilizada para reciclarse en otro dispositivo a elección del usuario. Por ejemplo: reciclar el agua de la pileta para un sistema de riego de plantas.</a:t>
            </a:r>
          </a:p>
        </p:txBody>
      </p:sp>
      <p:pic>
        <p:nvPicPr>
          <p:cNvPr id="5" name="Imagen 4">
            <a:extLst>
              <a:ext uri="{FF2B5EF4-FFF2-40B4-BE49-F238E27FC236}">
                <a16:creationId xmlns="" xmlns:a16="http://schemas.microsoft.com/office/drawing/2014/main" id="{B47A01FA-AAAE-4802-9DBE-860F50B48891}"/>
              </a:ext>
            </a:extLst>
          </p:cNvPr>
          <p:cNvPicPr>
            <a:picLocks noChangeAspect="1"/>
          </p:cNvPicPr>
          <p:nvPr/>
        </p:nvPicPr>
        <p:blipFill>
          <a:blip r:embed="rId3">
            <a:extLst>
              <a:ext uri="{BEBA8EAE-BF5A-486C-A8C5-ECC9F3942E4B}">
                <a14:imgProps xmlns="" xmlns:a14="http://schemas.microsoft.com/office/drawing/2010/main">
                  <a14:imgLayer r:embed="rId4">
                    <a14:imgEffect>
                      <a14:backgroundRemoval t="4422" b="94218" l="5949" r="95751"/>
                    </a14:imgEffect>
                  </a14:imgLayer>
                </a14:imgProps>
              </a:ext>
            </a:extLst>
          </a:blip>
          <a:stretch>
            <a:fillRect/>
          </a:stretch>
        </p:blipFill>
        <p:spPr>
          <a:xfrm>
            <a:off x="6824404" y="2180496"/>
            <a:ext cx="5130652" cy="4273121"/>
          </a:xfrm>
          <a:prstGeom prst="rect">
            <a:avLst/>
          </a:prstGeom>
        </p:spPr>
      </p:pic>
    </p:spTree>
    <p:extLst>
      <p:ext uri="{BB962C8B-B14F-4D97-AF65-F5344CB8AC3E}">
        <p14:creationId xmlns="" xmlns:p14="http://schemas.microsoft.com/office/powerpoint/2010/main" val="2656066845"/>
      </p:ext>
    </p:extLst>
  </p:cSld>
  <p:clrMapOvr>
    <a:masterClrMapping/>
  </p:clrMapOvr>
  <p:transition>
    <p:sndAc>
      <p:stSnd>
        <p:snd r:embed="rId2" name="arrow.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a:hlinkClick r:id="" action="ppaction://media"/>
            <a:extLst>
              <a:ext uri="{FF2B5EF4-FFF2-40B4-BE49-F238E27FC236}">
                <a16:creationId xmlns="" xmlns:a16="http://schemas.microsoft.com/office/drawing/2014/main" id="{446BF99B-43E0-4878-A976-B0BC3E1C460F}"/>
              </a:ext>
            </a:extLst>
          </p:cNvPr>
          <p:cNvPicPr>
            <a:picLocks noRot="1" noChangeAspect="1"/>
          </p:cNvPicPr>
          <p:nvPr>
            <a:videoFile r:link="rId1"/>
          </p:nvPr>
        </p:nvPicPr>
        <p:blipFill>
          <a:blip r:embed="rId3"/>
          <a:stretch>
            <a:fillRect/>
          </a:stretch>
        </p:blipFill>
        <p:spPr>
          <a:xfrm>
            <a:off x="1934605" y="620441"/>
            <a:ext cx="8322790" cy="62375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014A63-EF11-462D-865E-BDFAF4A7DDD9}"/>
              </a:ext>
            </a:extLst>
          </p:cNvPr>
          <p:cNvSpPr>
            <a:spLocks noGrp="1"/>
          </p:cNvSpPr>
          <p:nvPr>
            <p:ph type="title"/>
          </p:nvPr>
        </p:nvSpPr>
        <p:spPr/>
        <p:txBody>
          <a:bodyPr/>
          <a:lstStyle/>
          <a:p>
            <a:r>
              <a:rPr lang="es-AR" dirty="0"/>
              <a:t>Software de la BOMBA DE AGUA</a:t>
            </a:r>
          </a:p>
        </p:txBody>
      </p:sp>
      <p:pic>
        <p:nvPicPr>
          <p:cNvPr id="6" name="Imagen 5">
            <a:extLst>
              <a:ext uri="{FF2B5EF4-FFF2-40B4-BE49-F238E27FC236}">
                <a16:creationId xmlns="" xmlns:a16="http://schemas.microsoft.com/office/drawing/2014/main" id="{2A426D9F-FE45-4735-B63C-A72FDC1E6844}"/>
              </a:ext>
            </a:extLst>
          </p:cNvPr>
          <p:cNvPicPr>
            <a:picLocks noChangeAspect="1"/>
          </p:cNvPicPr>
          <p:nvPr/>
        </p:nvPicPr>
        <p:blipFill>
          <a:blip r:embed="rId3"/>
          <a:stretch>
            <a:fillRect/>
          </a:stretch>
        </p:blipFill>
        <p:spPr>
          <a:xfrm>
            <a:off x="4805808" y="3114933"/>
            <a:ext cx="6100961" cy="3619500"/>
          </a:xfrm>
          <a:prstGeom prst="rect">
            <a:avLst/>
          </a:prstGeom>
        </p:spPr>
      </p:pic>
      <p:sp>
        <p:nvSpPr>
          <p:cNvPr id="3" name="Marcador de contenido 2">
            <a:extLst>
              <a:ext uri="{FF2B5EF4-FFF2-40B4-BE49-F238E27FC236}">
                <a16:creationId xmlns="" xmlns:a16="http://schemas.microsoft.com/office/drawing/2014/main" id="{43CB8093-881B-4AE6-9543-468247D25F40}"/>
              </a:ext>
            </a:extLst>
          </p:cNvPr>
          <p:cNvSpPr>
            <a:spLocks noGrp="1"/>
          </p:cNvSpPr>
          <p:nvPr>
            <p:ph idx="1"/>
          </p:nvPr>
        </p:nvSpPr>
        <p:spPr>
          <a:xfrm>
            <a:off x="581192" y="1908647"/>
            <a:ext cx="9798483" cy="3678303"/>
          </a:xfrm>
        </p:spPr>
        <p:txBody>
          <a:bodyPr anchor="t"/>
          <a:lstStyle/>
          <a:p>
            <a:pPr algn="just">
              <a:buNone/>
            </a:pPr>
            <a:r>
              <a:rPr lang="es-AR" dirty="0"/>
              <a:t>	El código de la bomba de agua posee tres funciones principales:</a:t>
            </a:r>
          </a:p>
          <a:p>
            <a:pPr algn="just"/>
            <a:r>
              <a:rPr lang="es-AR" dirty="0"/>
              <a:t>Inicializar (arranca la comunicación con el servidor).</a:t>
            </a:r>
          </a:p>
          <a:p>
            <a:pPr algn="just"/>
            <a:r>
              <a:rPr lang="es-AR" dirty="0"/>
              <a:t>Recibir datos (transforma nuestro protocolo de comunicaciones en datos que se puedan utilizar).</a:t>
            </a:r>
          </a:p>
          <a:p>
            <a:pPr algn="just"/>
            <a:r>
              <a:rPr lang="es-AR" dirty="0"/>
              <a:t>Bomba de agua (acciona el actuador).</a:t>
            </a:r>
          </a:p>
        </p:txBody>
      </p:sp>
    </p:spTree>
    <p:extLst>
      <p:ext uri="{BB962C8B-B14F-4D97-AF65-F5344CB8AC3E}">
        <p14:creationId xmlns="" xmlns:p14="http://schemas.microsoft.com/office/powerpoint/2010/main" val="4187419999"/>
      </p:ext>
    </p:extLst>
  </p:cSld>
  <p:clrMapOvr>
    <a:masterClrMapping/>
  </p:clrMapOvr>
  <p:transition>
    <p:sndAc>
      <p:stSnd>
        <p:snd r:embed="rId2" name="arrow.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014A63-EF11-462D-865E-BDFAF4A7DDD9}"/>
              </a:ext>
            </a:extLst>
          </p:cNvPr>
          <p:cNvSpPr>
            <a:spLocks noGrp="1"/>
          </p:cNvSpPr>
          <p:nvPr>
            <p:ph type="title"/>
          </p:nvPr>
        </p:nvSpPr>
        <p:spPr/>
        <p:txBody>
          <a:bodyPr/>
          <a:lstStyle/>
          <a:p>
            <a:r>
              <a:rPr lang="es-AR" dirty="0"/>
              <a:t>DISPOSITIVO: ESTUFA CALEFACTORA</a:t>
            </a:r>
          </a:p>
        </p:txBody>
      </p:sp>
      <p:sp>
        <p:nvSpPr>
          <p:cNvPr id="3" name="Marcador de contenido 2">
            <a:extLst>
              <a:ext uri="{FF2B5EF4-FFF2-40B4-BE49-F238E27FC236}">
                <a16:creationId xmlns="" xmlns:a16="http://schemas.microsoft.com/office/drawing/2014/main" id="{43CB8093-881B-4AE6-9543-468247D25F40}"/>
              </a:ext>
            </a:extLst>
          </p:cNvPr>
          <p:cNvSpPr>
            <a:spLocks noGrp="1"/>
          </p:cNvSpPr>
          <p:nvPr>
            <p:ph idx="1"/>
          </p:nvPr>
        </p:nvSpPr>
        <p:spPr>
          <a:xfrm>
            <a:off x="514047" y="2003257"/>
            <a:ext cx="7398315" cy="3493473"/>
          </a:xfrm>
        </p:spPr>
        <p:txBody>
          <a:bodyPr/>
          <a:lstStyle/>
          <a:p>
            <a:pPr algn="just">
              <a:buNone/>
            </a:pPr>
            <a:r>
              <a:rPr lang="es-AR" dirty="0"/>
              <a:t>El dispositivo se encenderá y apagará a través de la aplicación con un </a:t>
            </a:r>
            <a:r>
              <a:rPr lang="es-AR" dirty="0" err="1"/>
              <a:t>switch</a:t>
            </a:r>
            <a:r>
              <a:rPr lang="es-AR" dirty="0"/>
              <a:t>, además posee un pulsador físico por si el usuario quiere encender o apagar el dispositivo manualmente.  Para funcionar, el dispositivo cuenta con un módulo </a:t>
            </a:r>
            <a:r>
              <a:rPr lang="es-AR" dirty="0" err="1"/>
              <a:t>Wi</a:t>
            </a:r>
            <a:r>
              <a:rPr lang="es-AR" dirty="0"/>
              <a:t>-Fi y un </a:t>
            </a:r>
            <a:r>
              <a:rPr lang="es-AR" dirty="0" err="1"/>
              <a:t>microcontrolador</a:t>
            </a:r>
            <a:r>
              <a:rPr lang="es-AR" dirty="0"/>
              <a:t> para recibir datos.  Asimismo, posee una resistencia calefactora y una etapa de potencia que permitan climatizar el ambiente.</a:t>
            </a:r>
          </a:p>
        </p:txBody>
      </p:sp>
      <p:pic>
        <p:nvPicPr>
          <p:cNvPr id="4" name="Picture 2"/>
          <p:cNvPicPr>
            <a:picLocks noChangeAspect="1" noChangeArrowheads="1"/>
          </p:cNvPicPr>
          <p:nvPr/>
        </p:nvPicPr>
        <p:blipFill>
          <a:blip r:embed="rId3">
            <a:extLst>
              <a:ext uri="{BEBA8EAE-BF5A-486C-A8C5-ECC9F3942E4B}">
                <a14:imgProps xmlns="" xmlns:a14="http://schemas.microsoft.com/office/drawing/2010/main">
                  <a14:imgLayer r:embed="rId4">
                    <a14:imgEffect>
                      <a14:backgroundRemoval t="5978" b="97136" l="5473" r="91211"/>
                    </a14:imgEffect>
                  </a14:imgLayer>
                </a14:imgProps>
              </a:ext>
            </a:extLst>
          </a:blip>
          <a:srcRect l="5628" t="6516" r="9017" b="2088"/>
          <a:stretch>
            <a:fillRect/>
          </a:stretch>
        </p:blipFill>
        <p:spPr bwMode="auto">
          <a:xfrm>
            <a:off x="8847015" y="2094523"/>
            <a:ext cx="2844800" cy="4056185"/>
          </a:xfrm>
          <a:prstGeom prst="rect">
            <a:avLst/>
          </a:prstGeom>
          <a:noFill/>
          <a:ln w="9525">
            <a:noFill/>
            <a:miter lim="800000"/>
            <a:headEnd/>
            <a:tailEnd/>
          </a:ln>
          <a:effectLst/>
        </p:spPr>
      </p:pic>
    </p:spTree>
    <p:extLst>
      <p:ext uri="{BB962C8B-B14F-4D97-AF65-F5344CB8AC3E}">
        <p14:creationId xmlns="" xmlns:p14="http://schemas.microsoft.com/office/powerpoint/2010/main" val="165958247"/>
      </p:ext>
    </p:extLst>
  </p:cSld>
  <p:clrMapOvr>
    <a:masterClrMapping/>
  </p:clrMapOvr>
  <p:transition>
    <p:pull dir="lu"/>
    <p:sndAc>
      <p:stSnd>
        <p:snd r:embed="rId2" name="arrow.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s multimedia en línea 2">
            <a:hlinkClick r:id="" action="ppaction://media"/>
            <a:extLst>
              <a:ext uri="{FF2B5EF4-FFF2-40B4-BE49-F238E27FC236}">
                <a16:creationId xmlns="" xmlns:a16="http://schemas.microsoft.com/office/drawing/2014/main" id="{1761BB40-BCA3-46C8-8991-FF6ECFA73B2D}"/>
              </a:ext>
            </a:extLst>
          </p:cNvPr>
          <p:cNvPicPr>
            <a:picLocks noRot="1" noChangeAspect="1"/>
          </p:cNvPicPr>
          <p:nvPr>
            <a:videoFile r:link="rId1"/>
          </p:nvPr>
        </p:nvPicPr>
        <p:blipFill>
          <a:blip r:embed="rId3"/>
          <a:stretch>
            <a:fillRect/>
          </a:stretch>
        </p:blipFill>
        <p:spPr>
          <a:xfrm>
            <a:off x="1930578" y="614405"/>
            <a:ext cx="8330843" cy="6243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014A63-EF11-462D-865E-BDFAF4A7DDD9}"/>
              </a:ext>
            </a:extLst>
          </p:cNvPr>
          <p:cNvSpPr>
            <a:spLocks noGrp="1"/>
          </p:cNvSpPr>
          <p:nvPr>
            <p:ph type="title"/>
          </p:nvPr>
        </p:nvSpPr>
        <p:spPr/>
        <p:txBody>
          <a:bodyPr/>
          <a:lstStyle/>
          <a:p>
            <a:r>
              <a:rPr lang="es-AR" dirty="0"/>
              <a:t>Software de la ESTUFA CALEFACTORA</a:t>
            </a:r>
          </a:p>
        </p:txBody>
      </p:sp>
      <p:sp>
        <p:nvSpPr>
          <p:cNvPr id="3" name="Marcador de contenido 2">
            <a:extLst>
              <a:ext uri="{FF2B5EF4-FFF2-40B4-BE49-F238E27FC236}">
                <a16:creationId xmlns="" xmlns:a16="http://schemas.microsoft.com/office/drawing/2014/main" id="{43CB8093-881B-4AE6-9543-468247D25F40}"/>
              </a:ext>
            </a:extLst>
          </p:cNvPr>
          <p:cNvSpPr>
            <a:spLocks noGrp="1"/>
          </p:cNvSpPr>
          <p:nvPr>
            <p:ph idx="1"/>
          </p:nvPr>
        </p:nvSpPr>
        <p:spPr>
          <a:xfrm>
            <a:off x="514047" y="2003257"/>
            <a:ext cx="10705888" cy="3493473"/>
          </a:xfrm>
        </p:spPr>
        <p:txBody>
          <a:bodyPr anchor="t"/>
          <a:lstStyle/>
          <a:p>
            <a:pPr algn="just">
              <a:buNone/>
            </a:pPr>
            <a:r>
              <a:rPr lang="es-AR" dirty="0"/>
              <a:t>El código de la estufa está dividido en dos partes:</a:t>
            </a:r>
          </a:p>
          <a:p>
            <a:pPr algn="just"/>
            <a:r>
              <a:rPr lang="es-AR" dirty="0"/>
              <a:t>La primera, encargada de la comunicación, generará una conexión con el dispositivo </a:t>
            </a:r>
            <a:r>
              <a:rPr lang="es-AR" dirty="0" err="1"/>
              <a:t>hub</a:t>
            </a:r>
            <a:r>
              <a:rPr lang="es-AR" dirty="0"/>
              <a:t>.</a:t>
            </a:r>
          </a:p>
          <a:p>
            <a:pPr algn="just"/>
            <a:r>
              <a:rPr lang="es-AR" dirty="0"/>
              <a:t>La segunda parte encenderá la estufa al accionar los botones manuales o al recibir datos de la aplicación.</a:t>
            </a:r>
          </a:p>
        </p:txBody>
      </p:sp>
      <p:pic>
        <p:nvPicPr>
          <p:cNvPr id="5" name="Imagen 4">
            <a:extLst>
              <a:ext uri="{FF2B5EF4-FFF2-40B4-BE49-F238E27FC236}">
                <a16:creationId xmlns="" xmlns:a16="http://schemas.microsoft.com/office/drawing/2014/main" id="{2DF98BE8-911C-4D66-B4B9-1D4ECF5CFC4A}"/>
              </a:ext>
            </a:extLst>
          </p:cNvPr>
          <p:cNvPicPr>
            <a:picLocks noChangeAspect="1"/>
          </p:cNvPicPr>
          <p:nvPr/>
        </p:nvPicPr>
        <p:blipFill>
          <a:blip r:embed="rId3"/>
          <a:stretch>
            <a:fillRect/>
          </a:stretch>
        </p:blipFill>
        <p:spPr>
          <a:xfrm>
            <a:off x="5495410" y="3190875"/>
            <a:ext cx="5724525" cy="3667125"/>
          </a:xfrm>
          <a:prstGeom prst="rect">
            <a:avLst/>
          </a:prstGeom>
        </p:spPr>
      </p:pic>
    </p:spTree>
    <p:extLst>
      <p:ext uri="{BB962C8B-B14F-4D97-AF65-F5344CB8AC3E}">
        <p14:creationId xmlns="" xmlns:p14="http://schemas.microsoft.com/office/powerpoint/2010/main" val="406814028"/>
      </p:ext>
    </p:extLst>
  </p:cSld>
  <p:clrMapOvr>
    <a:masterClrMapping/>
  </p:clrMapOvr>
  <p:transition>
    <p:checker/>
    <p:sndAc>
      <p:stSnd>
        <p:snd r:embed="rId2" name="arrow.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014A63-EF11-462D-865E-BDFAF4A7DDD9}"/>
              </a:ext>
            </a:extLst>
          </p:cNvPr>
          <p:cNvSpPr>
            <a:spLocks noGrp="1"/>
          </p:cNvSpPr>
          <p:nvPr>
            <p:ph type="title"/>
          </p:nvPr>
        </p:nvSpPr>
        <p:spPr/>
        <p:txBody>
          <a:bodyPr/>
          <a:lstStyle/>
          <a:p>
            <a:r>
              <a:rPr lang="es-AR" dirty="0"/>
              <a:t>DISPOSITIVO: CORTINA</a:t>
            </a:r>
          </a:p>
        </p:txBody>
      </p:sp>
      <p:sp>
        <p:nvSpPr>
          <p:cNvPr id="3" name="Marcador de contenido 2">
            <a:extLst>
              <a:ext uri="{FF2B5EF4-FFF2-40B4-BE49-F238E27FC236}">
                <a16:creationId xmlns="" xmlns:a16="http://schemas.microsoft.com/office/drawing/2014/main" id="{43CB8093-881B-4AE6-9543-468247D25F40}"/>
              </a:ext>
            </a:extLst>
          </p:cNvPr>
          <p:cNvSpPr>
            <a:spLocks noGrp="1"/>
          </p:cNvSpPr>
          <p:nvPr>
            <p:ph idx="1"/>
          </p:nvPr>
        </p:nvSpPr>
        <p:spPr>
          <a:xfrm>
            <a:off x="581193" y="2180496"/>
            <a:ext cx="6507361" cy="3678303"/>
          </a:xfrm>
        </p:spPr>
        <p:txBody>
          <a:bodyPr/>
          <a:lstStyle/>
          <a:p>
            <a:pPr algn="just">
              <a:buNone/>
            </a:pPr>
            <a:r>
              <a:rPr lang="es-AR" dirty="0"/>
              <a:t>Se podrá controlar qué tan abierta esté la cortina mediante un slider en la aplicación. Para controlarlo tendremos una plaqueta que cuenta con su propio módulo </a:t>
            </a:r>
            <a:r>
              <a:rPr lang="es-AR" dirty="0" err="1"/>
              <a:t>Wi</a:t>
            </a:r>
            <a:r>
              <a:rPr lang="es-AR" dirty="0"/>
              <a:t>-Fi y un </a:t>
            </a:r>
            <a:r>
              <a:rPr lang="es-AR" dirty="0" err="1"/>
              <a:t>microcontrolador</a:t>
            </a:r>
            <a:r>
              <a:rPr lang="es-AR" dirty="0"/>
              <a:t> que permitirán recibir información de la placa central.  El mismo posee dos pulsadores físicos para interactuar para subir o bajar la cortina.  Asimismo, posee un motor paso a paso con el que moveremos el riel de la cortina.  </a:t>
            </a:r>
          </a:p>
        </p:txBody>
      </p:sp>
      <p:pic>
        <p:nvPicPr>
          <p:cNvPr id="2050" name="Picture 2"/>
          <p:cNvPicPr>
            <a:picLocks noChangeAspect="1" noChangeArrowheads="1"/>
          </p:cNvPicPr>
          <p:nvPr/>
        </p:nvPicPr>
        <p:blipFill>
          <a:blip r:embed="rId3">
            <a:extLst>
              <a:ext uri="{BEBA8EAE-BF5A-486C-A8C5-ECC9F3942E4B}">
                <a14:imgProps xmlns="" xmlns:a14="http://schemas.microsoft.com/office/drawing/2010/main">
                  <a14:imgLayer r:embed="rId4">
                    <a14:imgEffect>
                      <a14:backgroundRemoval t="0" b="97215" l="3305" r="100000">
                        <a14:backgroundMark x1="63158" y1="88462" x2="64871" y2="90186"/>
                      </a14:backgroundRemoval>
                    </a14:imgEffect>
                  </a14:imgLayer>
                </a14:imgProps>
              </a:ext>
            </a:extLst>
          </a:blip>
          <a:srcRect/>
          <a:stretch>
            <a:fillRect/>
          </a:stretch>
        </p:blipFill>
        <p:spPr bwMode="auto">
          <a:xfrm>
            <a:off x="7204436" y="2032000"/>
            <a:ext cx="4400313" cy="4061068"/>
          </a:xfrm>
          <a:prstGeom prst="rect">
            <a:avLst/>
          </a:prstGeom>
          <a:noFill/>
          <a:ln w="9525">
            <a:noFill/>
            <a:miter lim="800000"/>
            <a:headEnd/>
            <a:tailEnd/>
          </a:ln>
          <a:effectLst/>
        </p:spPr>
      </p:pic>
    </p:spTree>
    <p:extLst>
      <p:ext uri="{BB962C8B-B14F-4D97-AF65-F5344CB8AC3E}">
        <p14:creationId xmlns="" xmlns:p14="http://schemas.microsoft.com/office/powerpoint/2010/main" val="1720982097"/>
      </p:ext>
    </p:extLst>
  </p:cSld>
  <p:clrMapOvr>
    <a:masterClrMapping/>
  </p:clrMapOvr>
  <p:transition>
    <p:blinds/>
    <p:sndAc>
      <p:stSnd>
        <p:snd r:embed="rId2" name="arrow.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a:hlinkClick r:id="" action="ppaction://media"/>
            <a:extLst>
              <a:ext uri="{FF2B5EF4-FFF2-40B4-BE49-F238E27FC236}">
                <a16:creationId xmlns="" xmlns:a16="http://schemas.microsoft.com/office/drawing/2014/main" id="{793BCA72-73B1-4C83-9E2F-895A4E2AC06E}"/>
              </a:ext>
            </a:extLst>
          </p:cNvPr>
          <p:cNvPicPr>
            <a:picLocks noRot="1" noChangeAspect="1"/>
          </p:cNvPicPr>
          <p:nvPr>
            <a:videoFile r:link="rId1"/>
          </p:nvPr>
        </p:nvPicPr>
        <p:blipFill>
          <a:blip r:embed="rId3"/>
          <a:stretch>
            <a:fillRect/>
          </a:stretch>
        </p:blipFill>
        <p:spPr>
          <a:xfrm>
            <a:off x="1947804" y="640225"/>
            <a:ext cx="8296392" cy="6217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E41F27-A8DB-430D-8B7F-42842F3CD030}"/>
              </a:ext>
            </a:extLst>
          </p:cNvPr>
          <p:cNvSpPr>
            <a:spLocks noGrp="1"/>
          </p:cNvSpPr>
          <p:nvPr>
            <p:ph type="title"/>
          </p:nvPr>
        </p:nvSpPr>
        <p:spPr/>
        <p:txBody>
          <a:bodyPr anchor="ctr">
            <a:normAutofit fontScale="90000"/>
          </a:bodyPr>
          <a:lstStyle/>
          <a:p>
            <a:pPr algn="ctr"/>
            <a:r>
              <a:rPr lang="es-AR" sz="6600" dirty="0"/>
              <a:t>¿Quienes somos?</a:t>
            </a:r>
          </a:p>
        </p:txBody>
      </p:sp>
      <p:sp>
        <p:nvSpPr>
          <p:cNvPr id="3" name="Marcador de contenido 2">
            <a:extLst>
              <a:ext uri="{FF2B5EF4-FFF2-40B4-BE49-F238E27FC236}">
                <a16:creationId xmlns="" xmlns:a16="http://schemas.microsoft.com/office/drawing/2014/main" id="{C834372F-E275-4727-969D-B1345CCC8D5A}"/>
              </a:ext>
            </a:extLst>
          </p:cNvPr>
          <p:cNvSpPr>
            <a:spLocks noGrp="1"/>
          </p:cNvSpPr>
          <p:nvPr>
            <p:ph idx="1"/>
          </p:nvPr>
        </p:nvSpPr>
        <p:spPr>
          <a:xfrm>
            <a:off x="581192" y="2180496"/>
            <a:ext cx="10375977" cy="3678303"/>
          </a:xfrm>
        </p:spPr>
        <p:txBody>
          <a:bodyPr anchor="t"/>
          <a:lstStyle/>
          <a:p>
            <a:pPr algn="just">
              <a:buNone/>
            </a:pPr>
            <a:r>
              <a:rPr lang="es-AR" dirty="0"/>
              <a:t>	</a:t>
            </a:r>
            <a:r>
              <a:rPr lang="es-AR" sz="2000" dirty="0"/>
              <a:t>Nosotros somos </a:t>
            </a:r>
            <a:r>
              <a:rPr lang="es-AR" sz="2000" b="1" dirty="0"/>
              <a:t>Smart House &amp; Co., </a:t>
            </a:r>
            <a:r>
              <a:rPr lang="es-AR" sz="2000" dirty="0"/>
              <a:t>una empresa especializada en la producción e instalación de productos que permitan la automatización de distintos dispositivos del hogar.</a:t>
            </a:r>
            <a:endParaRPr lang="es-AR" sz="2000" b="1" dirty="0"/>
          </a:p>
          <a:p>
            <a:pPr algn="just">
              <a:buNone/>
            </a:pPr>
            <a:r>
              <a:rPr lang="es-AR" dirty="0"/>
              <a:t>	</a:t>
            </a:r>
          </a:p>
        </p:txBody>
      </p:sp>
      <p:pic>
        <p:nvPicPr>
          <p:cNvPr id="1032" name="Picture 8" descr="Cómo implementar la domótica en la decoración del hogar |  EconomíadeMallorca | El periódico económico de Illes Balears">
            <a:extLst>
              <a:ext uri="{FF2B5EF4-FFF2-40B4-BE49-F238E27FC236}">
                <a16:creationId xmlns="" xmlns:a16="http://schemas.microsoft.com/office/drawing/2014/main" id="{ADF7A92C-090B-4D9E-82E9-5A8DA01E58C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86124" y="2792627"/>
            <a:ext cx="7566111" cy="406537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406295913"/>
      </p:ext>
    </p:extLst>
  </p:cSld>
  <p:clrMapOvr>
    <a:masterClrMapping/>
  </p:clrMapOvr>
  <p:transition>
    <p:dissolve/>
    <p:sndAc>
      <p:stSnd>
        <p:snd r:embed="rId2" name="arrow.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014A63-EF11-462D-865E-BDFAF4A7DDD9}"/>
              </a:ext>
            </a:extLst>
          </p:cNvPr>
          <p:cNvSpPr>
            <a:spLocks noGrp="1"/>
          </p:cNvSpPr>
          <p:nvPr>
            <p:ph type="title"/>
          </p:nvPr>
        </p:nvSpPr>
        <p:spPr/>
        <p:txBody>
          <a:bodyPr/>
          <a:lstStyle/>
          <a:p>
            <a:r>
              <a:rPr lang="es-AR" dirty="0"/>
              <a:t>Software de CORTINA</a:t>
            </a:r>
          </a:p>
        </p:txBody>
      </p:sp>
      <p:sp>
        <p:nvSpPr>
          <p:cNvPr id="3" name="Marcador de contenido 2">
            <a:extLst>
              <a:ext uri="{FF2B5EF4-FFF2-40B4-BE49-F238E27FC236}">
                <a16:creationId xmlns="" xmlns:a16="http://schemas.microsoft.com/office/drawing/2014/main" id="{43CB8093-881B-4AE6-9543-468247D25F40}"/>
              </a:ext>
            </a:extLst>
          </p:cNvPr>
          <p:cNvSpPr>
            <a:spLocks noGrp="1"/>
          </p:cNvSpPr>
          <p:nvPr>
            <p:ph idx="1"/>
          </p:nvPr>
        </p:nvSpPr>
        <p:spPr>
          <a:xfrm>
            <a:off x="581194" y="2180496"/>
            <a:ext cx="6945022" cy="1469289"/>
          </a:xfrm>
        </p:spPr>
        <p:txBody>
          <a:bodyPr>
            <a:normAutofit fontScale="92500" lnSpcReduction="20000"/>
          </a:bodyPr>
          <a:lstStyle/>
          <a:p>
            <a:pPr algn="just">
              <a:buNone/>
            </a:pPr>
            <a:r>
              <a:rPr lang="es-AR" dirty="0"/>
              <a:t>	El código de la cortina está dividido en dos partes:</a:t>
            </a:r>
          </a:p>
          <a:p>
            <a:pPr algn="just"/>
            <a:r>
              <a:rPr lang="es-AR" dirty="0"/>
              <a:t>La primera, encargada de la comunicación, generará una conexión con el dispositivo </a:t>
            </a:r>
            <a:r>
              <a:rPr lang="es-AR" dirty="0" err="1"/>
              <a:t>hub</a:t>
            </a:r>
            <a:r>
              <a:rPr lang="es-AR" dirty="0"/>
              <a:t>.</a:t>
            </a:r>
          </a:p>
          <a:p>
            <a:pPr algn="just"/>
            <a:r>
              <a:rPr lang="es-AR" dirty="0"/>
              <a:t>La segunda parte podrá subir o bajar la cortina con los dos botones manuales o bien  mediante la aplicación.</a:t>
            </a:r>
          </a:p>
          <a:p>
            <a:pPr algn="just">
              <a:buNone/>
            </a:pPr>
            <a:endParaRPr lang="es-AR" dirty="0"/>
          </a:p>
        </p:txBody>
      </p:sp>
      <p:pic>
        <p:nvPicPr>
          <p:cNvPr id="2050" name="Picture 2"/>
          <p:cNvPicPr>
            <a:picLocks noChangeAspect="1" noChangeArrowheads="1"/>
          </p:cNvPicPr>
          <p:nvPr/>
        </p:nvPicPr>
        <p:blipFill>
          <a:blip r:embed="rId3"/>
          <a:srcRect/>
          <a:stretch>
            <a:fillRect/>
          </a:stretch>
        </p:blipFill>
        <p:spPr bwMode="auto">
          <a:xfrm>
            <a:off x="8401051" y="1836006"/>
            <a:ext cx="3314700" cy="4905375"/>
          </a:xfrm>
          <a:prstGeom prst="rect">
            <a:avLst/>
          </a:prstGeom>
          <a:noFill/>
          <a:ln w="9525">
            <a:noFill/>
            <a:miter lim="800000"/>
            <a:headEnd/>
            <a:tailEnd/>
          </a:ln>
        </p:spPr>
      </p:pic>
    </p:spTree>
    <p:extLst>
      <p:ext uri="{BB962C8B-B14F-4D97-AF65-F5344CB8AC3E}">
        <p14:creationId xmlns="" xmlns:p14="http://schemas.microsoft.com/office/powerpoint/2010/main" val="1720332524"/>
      </p:ext>
    </p:extLst>
  </p:cSld>
  <p:clrMapOvr>
    <a:masterClrMapping/>
  </p:clrMapOvr>
  <p:transition>
    <p:wheel spokes="8"/>
    <p:sndAc>
      <p:stSnd>
        <p:snd r:embed="rId2" name="arrow.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014A63-EF11-462D-865E-BDFAF4A7DDD9}"/>
              </a:ext>
            </a:extLst>
          </p:cNvPr>
          <p:cNvSpPr>
            <a:spLocks noGrp="1"/>
          </p:cNvSpPr>
          <p:nvPr>
            <p:ph type="title"/>
          </p:nvPr>
        </p:nvSpPr>
        <p:spPr/>
        <p:txBody>
          <a:bodyPr/>
          <a:lstStyle/>
          <a:p>
            <a:r>
              <a:rPr lang="es-AR" dirty="0"/>
              <a:t>aplicación</a:t>
            </a:r>
          </a:p>
        </p:txBody>
      </p:sp>
      <p:sp>
        <p:nvSpPr>
          <p:cNvPr id="3" name="Marcador de contenido 2">
            <a:extLst>
              <a:ext uri="{FF2B5EF4-FFF2-40B4-BE49-F238E27FC236}">
                <a16:creationId xmlns="" xmlns:a16="http://schemas.microsoft.com/office/drawing/2014/main" id="{43CB8093-881B-4AE6-9543-468247D25F40}"/>
              </a:ext>
            </a:extLst>
          </p:cNvPr>
          <p:cNvSpPr>
            <a:spLocks noGrp="1"/>
          </p:cNvSpPr>
          <p:nvPr>
            <p:ph idx="1"/>
          </p:nvPr>
        </p:nvSpPr>
        <p:spPr>
          <a:xfrm>
            <a:off x="581193" y="2180496"/>
            <a:ext cx="5616407" cy="3678303"/>
          </a:xfrm>
        </p:spPr>
        <p:txBody>
          <a:bodyPr/>
          <a:lstStyle/>
          <a:p>
            <a:pPr algn="just">
              <a:buNone/>
            </a:pPr>
            <a:r>
              <a:rPr lang="es-AR" dirty="0"/>
              <a:t>	Con nuestra aplicación, el usuario se podrá conectar a cualquiera de nuestros 4 dispositivos y encenderlos de forma inalámbrica</a:t>
            </a:r>
            <a:r>
              <a:rPr lang="es-AR" dirty="0" smtClean="0"/>
              <a:t>. A su vez posee dos rutinas para que el usuario pueda controlarlos ahora mediante una hora específica. Asimismo, la aplicación cuenta con control por voz para gestionar todos los dispositivos.</a:t>
            </a:r>
            <a:endParaRPr lang="es-AR" dirty="0"/>
          </a:p>
        </p:txBody>
      </p:sp>
      <p:pic>
        <p:nvPicPr>
          <p:cNvPr id="1026" name="Picture 2"/>
          <p:cNvPicPr>
            <a:picLocks noChangeAspect="1" noChangeArrowheads="1"/>
          </p:cNvPicPr>
          <p:nvPr/>
        </p:nvPicPr>
        <p:blipFill>
          <a:blip r:embed="rId3"/>
          <a:srcRect/>
          <a:stretch>
            <a:fillRect/>
          </a:stretch>
        </p:blipFill>
        <p:spPr bwMode="auto">
          <a:xfrm>
            <a:off x="6314832" y="913089"/>
            <a:ext cx="2910865" cy="566001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9275921" y="875324"/>
            <a:ext cx="2916079" cy="5681784"/>
          </a:xfrm>
          <a:prstGeom prst="rect">
            <a:avLst/>
          </a:prstGeom>
          <a:noFill/>
          <a:ln w="9525">
            <a:noFill/>
            <a:miter lim="800000"/>
            <a:headEnd/>
            <a:tailEnd/>
          </a:ln>
          <a:effectLst/>
        </p:spPr>
      </p:pic>
    </p:spTree>
    <p:extLst>
      <p:ext uri="{BB962C8B-B14F-4D97-AF65-F5344CB8AC3E}">
        <p14:creationId xmlns="" xmlns:p14="http://schemas.microsoft.com/office/powerpoint/2010/main" val="3372339518"/>
      </p:ext>
    </p:extLst>
  </p:cSld>
  <p:clrMapOvr>
    <a:masterClrMapping/>
  </p:clrMapOvr>
  <p:transition>
    <p:newsflash/>
    <p:sndAc>
      <p:stSnd>
        <p:snd r:embed="rId2" name="arrow.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Desarrollo del proyecto </a:t>
            </a:r>
            <a:endParaRPr lang="es-ES" dirty="0"/>
          </a:p>
        </p:txBody>
      </p:sp>
      <p:sp>
        <p:nvSpPr>
          <p:cNvPr id="3" name="2 Marcador de contenido"/>
          <p:cNvSpPr>
            <a:spLocks noGrp="1"/>
          </p:cNvSpPr>
          <p:nvPr>
            <p:ph idx="1"/>
          </p:nvPr>
        </p:nvSpPr>
        <p:spPr/>
        <p:txBody>
          <a:bodyPr/>
          <a:lstStyle/>
          <a:p>
            <a:r>
              <a:rPr lang="es-ES" dirty="0" smtClean="0"/>
              <a:t>Primeras ideas:</a:t>
            </a:r>
          </a:p>
          <a:p>
            <a:pPr algn="just">
              <a:buNone/>
            </a:pPr>
            <a:r>
              <a:rPr lang="es-ES" dirty="0" smtClean="0"/>
              <a:t>Lo primero que tratamos de solucionar es el tema de la comunicación, como primera idea pensamos en utilizar dos clases de módulos, uno que era el Esp-01 y el otro era el RS485. Más tarde el diagrama de la comunicación paso a utilizar solo el modulo </a:t>
            </a:r>
            <a:r>
              <a:rPr lang="es-ES" dirty="0" err="1" smtClean="0"/>
              <a:t>Wi</a:t>
            </a:r>
            <a:r>
              <a:rPr lang="es-ES" dirty="0" smtClean="0"/>
              <a:t>-Fi ya que nos pareció mas común y mas interesante para programar.</a:t>
            </a:r>
          </a:p>
          <a:p>
            <a:pPr algn="just">
              <a:buNone/>
            </a:pPr>
            <a:r>
              <a:rPr lang="es-ES" dirty="0" smtClean="0"/>
              <a:t>También en su momento teníamos pensado tener tener una placa principal donde se encontraba todo el acceso manual en una sola placa, ya que en caso de emergencia y de no conexión a internet, el usuario podía tocarlos tener control de los dispositivos. Esa versión fue actualizada, en vez de tener una placa extra, los pulsadores manuales se han colocado en las respectivas placas, haciendo que sea más útil a la hora de tener un problema.</a:t>
            </a:r>
          </a:p>
          <a:p>
            <a:pPr algn="just">
              <a:buNone/>
            </a:pPr>
            <a:r>
              <a:rPr lang="es-ES" dirty="0" smtClean="0"/>
              <a:t>En cuanto a esquemáticos,  a los largo de las semanas se iban actualizando ya que se cambiaban o se agregaban cosas, para tratar de hacer un proyecto lo mejor y práctico posible.</a:t>
            </a:r>
          </a:p>
          <a:p>
            <a:pPr algn="just">
              <a:buNone/>
            </a:pPr>
            <a:endParaRPr lang="es-ES" dirty="0" smtClean="0"/>
          </a:p>
          <a:p>
            <a:pPr>
              <a:buNone/>
            </a:pPr>
            <a:endParaRPr lang="es-E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Hardware</a:t>
            </a:r>
            <a:endParaRPr lang="es-ES" dirty="0"/>
          </a:p>
        </p:txBody>
      </p:sp>
      <p:sp>
        <p:nvSpPr>
          <p:cNvPr id="3" name="2 Marcador de contenido"/>
          <p:cNvSpPr>
            <a:spLocks noGrp="1"/>
          </p:cNvSpPr>
          <p:nvPr>
            <p:ph idx="1"/>
          </p:nvPr>
        </p:nvSpPr>
        <p:spPr>
          <a:xfrm>
            <a:off x="581192" y="2180496"/>
            <a:ext cx="5936839" cy="3678303"/>
          </a:xfrm>
        </p:spPr>
        <p:txBody>
          <a:bodyPr/>
          <a:lstStyle/>
          <a:p>
            <a:pPr algn="just"/>
            <a:r>
              <a:rPr lang="es-ES" dirty="0" smtClean="0"/>
              <a:t>Afortunadamente, uno de nuestros integrantes del grupo, tenía todos los materiales para realizar las respectivas placas, por lo que no dudamos en hacerlo, ya que le da un toque profesional a nuestro proyecto, en vez de tener las cosas colocadas en protoboard. </a:t>
            </a:r>
            <a:endParaRPr lang="es-ES" dirty="0"/>
          </a:p>
        </p:txBody>
      </p:sp>
      <p:pic>
        <p:nvPicPr>
          <p:cNvPr id="2050" name="Picture 2"/>
          <p:cNvPicPr>
            <a:picLocks noChangeAspect="1" noChangeArrowheads="1"/>
          </p:cNvPicPr>
          <p:nvPr/>
        </p:nvPicPr>
        <p:blipFill>
          <a:blip r:embed="rId2"/>
          <a:srcRect t="3871" r="3229" b="2580"/>
          <a:stretch>
            <a:fillRect/>
          </a:stretch>
        </p:blipFill>
        <p:spPr bwMode="auto">
          <a:xfrm>
            <a:off x="6526066" y="2086707"/>
            <a:ext cx="5212641" cy="4118707"/>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4AFF48F-93F4-4AD3-9F01-6B2BCFEC564C}"/>
              </a:ext>
            </a:extLst>
          </p:cNvPr>
          <p:cNvSpPr>
            <a:spLocks noGrp="1"/>
          </p:cNvSpPr>
          <p:nvPr>
            <p:ph type="title"/>
          </p:nvPr>
        </p:nvSpPr>
        <p:spPr>
          <a:xfrm>
            <a:off x="436605" y="630195"/>
            <a:ext cx="11318790" cy="1161535"/>
          </a:xfrm>
          <a:solidFill>
            <a:schemeClr val="accent5">
              <a:lumMod val="50000"/>
            </a:schemeClr>
          </a:solidFill>
        </p:spPr>
        <p:txBody>
          <a:bodyPr anchor="ctr">
            <a:normAutofit/>
          </a:bodyPr>
          <a:lstStyle/>
          <a:p>
            <a:pPr algn="ctr"/>
            <a:r>
              <a:rPr lang="es-AR" sz="4800" dirty="0"/>
              <a:t>Esquema de conexión </a:t>
            </a:r>
          </a:p>
        </p:txBody>
      </p:sp>
      <p:pic>
        <p:nvPicPr>
          <p:cNvPr id="9" name="Marcador de contenido 8">
            <a:extLst>
              <a:ext uri="{FF2B5EF4-FFF2-40B4-BE49-F238E27FC236}">
                <a16:creationId xmlns="" xmlns:a16="http://schemas.microsoft.com/office/drawing/2014/main" id="{3660E07D-2C78-4CF8-9EBE-9D93E5AE0A18}"/>
              </a:ext>
            </a:extLst>
          </p:cNvPr>
          <p:cNvPicPr>
            <a:picLocks noGrp="1" noChangeAspect="1"/>
          </p:cNvPicPr>
          <p:nvPr>
            <p:ph idx="1"/>
          </p:nvPr>
        </p:nvPicPr>
        <p:blipFill>
          <a:blip r:embed="rId3"/>
          <a:stretch>
            <a:fillRect/>
          </a:stretch>
        </p:blipFill>
        <p:spPr>
          <a:xfrm>
            <a:off x="3385191" y="1791730"/>
            <a:ext cx="5421618" cy="5066270"/>
          </a:xfrm>
        </p:spPr>
      </p:pic>
    </p:spTree>
    <p:extLst>
      <p:ext uri="{BB962C8B-B14F-4D97-AF65-F5344CB8AC3E}">
        <p14:creationId xmlns="" xmlns:p14="http://schemas.microsoft.com/office/powerpoint/2010/main" val="221994827"/>
      </p:ext>
    </p:extLst>
  </p:cSld>
  <p:clrMapOvr>
    <a:masterClrMapping/>
  </p:clrMapOvr>
  <p:transition>
    <p:zoom dir="in"/>
    <p:sndAc>
      <p:stSnd>
        <p:snd r:embed="rId2" name="arrow.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4AFF48F-93F4-4AD3-9F01-6B2BCFEC564C}"/>
              </a:ext>
            </a:extLst>
          </p:cNvPr>
          <p:cNvSpPr>
            <a:spLocks noGrp="1"/>
          </p:cNvSpPr>
          <p:nvPr>
            <p:ph type="title"/>
          </p:nvPr>
        </p:nvSpPr>
        <p:spPr>
          <a:xfrm>
            <a:off x="432486" y="630195"/>
            <a:ext cx="11318790" cy="1161535"/>
          </a:xfrm>
          <a:solidFill>
            <a:schemeClr val="accent5">
              <a:lumMod val="50000"/>
            </a:schemeClr>
          </a:solidFill>
        </p:spPr>
        <p:txBody>
          <a:bodyPr/>
          <a:lstStyle/>
          <a:p>
            <a:r>
              <a:rPr lang="es-AR" dirty="0"/>
              <a:t>PROBLEMÁTICAS EN EL DESARROLLO DEL PROYECTO</a:t>
            </a:r>
          </a:p>
        </p:txBody>
      </p:sp>
      <p:sp>
        <p:nvSpPr>
          <p:cNvPr id="3" name="Marcador de contenido 2">
            <a:extLst>
              <a:ext uri="{FF2B5EF4-FFF2-40B4-BE49-F238E27FC236}">
                <a16:creationId xmlns="" xmlns:a16="http://schemas.microsoft.com/office/drawing/2014/main" id="{C53B0949-C2C5-414E-A6AC-87E6B517D884}"/>
              </a:ext>
            </a:extLst>
          </p:cNvPr>
          <p:cNvSpPr>
            <a:spLocks noGrp="1"/>
          </p:cNvSpPr>
          <p:nvPr>
            <p:ph idx="1"/>
          </p:nvPr>
        </p:nvSpPr>
        <p:spPr/>
        <p:txBody>
          <a:bodyPr anchor="ctr"/>
          <a:lstStyle/>
          <a:p>
            <a:r>
              <a:rPr lang="es-AR" dirty="0"/>
              <a:t>La comunicación wifi.</a:t>
            </a:r>
          </a:p>
          <a:p>
            <a:r>
              <a:rPr lang="es-AR" dirty="0"/>
              <a:t>La creación de una aplicación.</a:t>
            </a:r>
          </a:p>
          <a:p>
            <a:r>
              <a:rPr lang="es-AR" dirty="0"/>
              <a:t>El </a:t>
            </a:r>
            <a:r>
              <a:rPr lang="es-AR" dirty="0" err="1"/>
              <a:t>dimmer</a:t>
            </a:r>
            <a:r>
              <a:rPr lang="es-AR" dirty="0" smtClean="0"/>
              <a:t>.</a:t>
            </a:r>
            <a:endParaRPr lang="es-AR" dirty="0"/>
          </a:p>
        </p:txBody>
      </p:sp>
    </p:spTree>
    <p:extLst>
      <p:ext uri="{BB962C8B-B14F-4D97-AF65-F5344CB8AC3E}">
        <p14:creationId xmlns="" xmlns:p14="http://schemas.microsoft.com/office/powerpoint/2010/main" val="673290878"/>
      </p:ext>
    </p:extLst>
  </p:cSld>
  <p:clrMapOvr>
    <a:masterClrMapping/>
  </p:clrMapOvr>
  <p:transition>
    <p:pull dir="ru"/>
    <p:sndAc>
      <p:stSnd>
        <p:snd r:embed="rId2" name="arrow.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4AFF48F-93F4-4AD3-9F01-6B2BCFEC564C}"/>
              </a:ext>
            </a:extLst>
          </p:cNvPr>
          <p:cNvSpPr>
            <a:spLocks noGrp="1"/>
          </p:cNvSpPr>
          <p:nvPr>
            <p:ph type="title"/>
          </p:nvPr>
        </p:nvSpPr>
        <p:spPr>
          <a:xfrm>
            <a:off x="432486" y="630195"/>
            <a:ext cx="11318790" cy="1161535"/>
          </a:xfrm>
          <a:solidFill>
            <a:schemeClr val="accent5">
              <a:lumMod val="50000"/>
            </a:schemeClr>
          </a:solidFill>
        </p:spPr>
        <p:txBody>
          <a:bodyPr/>
          <a:lstStyle/>
          <a:p>
            <a:r>
              <a:rPr lang="es-AR"/>
              <a:t>AGRADECIMIENTOS</a:t>
            </a:r>
            <a:endParaRPr lang="es-AR" dirty="0"/>
          </a:p>
        </p:txBody>
      </p:sp>
      <p:sp>
        <p:nvSpPr>
          <p:cNvPr id="3" name="Marcador de contenido 2">
            <a:extLst>
              <a:ext uri="{FF2B5EF4-FFF2-40B4-BE49-F238E27FC236}">
                <a16:creationId xmlns="" xmlns:a16="http://schemas.microsoft.com/office/drawing/2014/main" id="{C53B0949-C2C5-414E-A6AC-87E6B517D884}"/>
              </a:ext>
            </a:extLst>
          </p:cNvPr>
          <p:cNvSpPr>
            <a:spLocks noGrp="1"/>
          </p:cNvSpPr>
          <p:nvPr>
            <p:ph idx="1"/>
          </p:nvPr>
        </p:nvSpPr>
        <p:spPr/>
        <p:txBody>
          <a:bodyPr/>
          <a:lstStyle/>
          <a:p>
            <a:pPr marL="0" indent="0">
              <a:buNone/>
            </a:pPr>
            <a:r>
              <a:rPr lang="es-AR" dirty="0"/>
              <a:t>Queremos agradecer a todos aquellos que nos han ayudado para la realización de este proyecto.</a:t>
            </a:r>
          </a:p>
          <a:p>
            <a:pPr marL="0" indent="0">
              <a:buNone/>
            </a:pPr>
            <a:r>
              <a:rPr lang="es-AR" dirty="0"/>
              <a:t>Algunos agradecimientos especiales a:</a:t>
            </a:r>
          </a:p>
          <a:p>
            <a:r>
              <a:rPr lang="es-AR" dirty="0"/>
              <a:t>Fernando </a:t>
            </a:r>
            <a:r>
              <a:rPr lang="es-AR" dirty="0" err="1"/>
              <a:t>Sirera</a:t>
            </a:r>
            <a:r>
              <a:rPr lang="es-AR" dirty="0"/>
              <a:t>, por habernos mantenido al día como tutor y ayudándonos siempre que teníamos dudas.</a:t>
            </a:r>
          </a:p>
          <a:p>
            <a:r>
              <a:rPr lang="es-AR" dirty="0"/>
              <a:t>Hernán </a:t>
            </a:r>
            <a:r>
              <a:rPr lang="es-AR" dirty="0" err="1"/>
              <a:t>Goin</a:t>
            </a:r>
            <a:r>
              <a:rPr lang="es-AR" dirty="0"/>
              <a:t>, por habernos solucionado problemas de algunos circuitos y </a:t>
            </a:r>
            <a:r>
              <a:rPr lang="es-AR" dirty="0" err="1"/>
              <a:t>Solidworks</a:t>
            </a:r>
            <a:r>
              <a:rPr lang="es-AR" dirty="0"/>
              <a:t>.</a:t>
            </a:r>
          </a:p>
          <a:p>
            <a:r>
              <a:rPr lang="es-AR" dirty="0"/>
              <a:t>Diego </a:t>
            </a:r>
            <a:r>
              <a:rPr lang="es-AR" dirty="0" err="1"/>
              <a:t>Codevilla</a:t>
            </a:r>
            <a:r>
              <a:rPr lang="es-AR" dirty="0"/>
              <a:t>, por habernos ayudado a codificar con </a:t>
            </a:r>
            <a:r>
              <a:rPr lang="es-AR" dirty="0" err="1"/>
              <a:t>CodeWarrior</a:t>
            </a:r>
            <a:r>
              <a:rPr lang="es-AR" dirty="0"/>
              <a:t>.</a:t>
            </a:r>
          </a:p>
          <a:p>
            <a:pPr>
              <a:buNone/>
            </a:pPr>
            <a:endParaRPr lang="es-AR" dirty="0"/>
          </a:p>
        </p:txBody>
      </p:sp>
    </p:spTree>
    <p:extLst>
      <p:ext uri="{BB962C8B-B14F-4D97-AF65-F5344CB8AC3E}">
        <p14:creationId xmlns="" xmlns:p14="http://schemas.microsoft.com/office/powerpoint/2010/main" val="3707063271"/>
      </p:ext>
    </p:extLst>
  </p:cSld>
  <p:clrMapOvr>
    <a:masterClrMapping/>
  </p:clrMapOvr>
  <p:transition>
    <p:wipe dir="u"/>
    <p:sndAc>
      <p:stSnd>
        <p:snd r:embed="rId2" name="applause.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C87351F-FFA7-407D-916D-605E3A99D6BC}"/>
              </a:ext>
            </a:extLst>
          </p:cNvPr>
          <p:cNvSpPr>
            <a:spLocks noGrp="1"/>
          </p:cNvSpPr>
          <p:nvPr>
            <p:ph type="ctrTitle"/>
          </p:nvPr>
        </p:nvSpPr>
        <p:spPr>
          <a:xfrm>
            <a:off x="651529" y="719017"/>
            <a:ext cx="10993549" cy="1010521"/>
          </a:xfrm>
        </p:spPr>
        <p:txBody>
          <a:bodyPr>
            <a:normAutofit/>
          </a:bodyPr>
          <a:lstStyle/>
          <a:p>
            <a:r>
              <a:rPr lang="es-AR" sz="2000" dirty="0" smtClean="0"/>
              <a:t>Integrantes:</a:t>
            </a:r>
            <a:endParaRPr lang="es-AR" sz="2000" dirty="0"/>
          </a:p>
        </p:txBody>
      </p:sp>
      <p:sp>
        <p:nvSpPr>
          <p:cNvPr id="4" name="CuadroTexto 3">
            <a:extLst>
              <a:ext uri="{FF2B5EF4-FFF2-40B4-BE49-F238E27FC236}">
                <a16:creationId xmlns="" xmlns:a16="http://schemas.microsoft.com/office/drawing/2014/main" id="{2DEE2D73-08A0-4FEA-A792-26D8B9DF9A1E}"/>
              </a:ext>
            </a:extLst>
          </p:cNvPr>
          <p:cNvSpPr txBox="1"/>
          <p:nvPr/>
        </p:nvSpPr>
        <p:spPr>
          <a:xfrm>
            <a:off x="581191" y="3118337"/>
            <a:ext cx="10993546" cy="3970318"/>
          </a:xfrm>
          <a:prstGeom prst="rect">
            <a:avLst/>
          </a:prstGeom>
          <a:noFill/>
        </p:spPr>
        <p:txBody>
          <a:bodyPr wrap="square" rtlCol="0">
            <a:spAutoFit/>
          </a:bodyPr>
          <a:lstStyle/>
          <a:p>
            <a:r>
              <a:rPr lang="es-AR" dirty="0"/>
              <a:t>Integrantes:	</a:t>
            </a:r>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r>
              <a:rPr lang="es-AR" dirty="0"/>
              <a:t>MARTINEZ, Agustín. 		SPATARO, Guido. 			BULLA, Facundo. 			BELUCCI, Germán</a:t>
            </a:r>
          </a:p>
          <a:p>
            <a:r>
              <a:rPr lang="es-AR" dirty="0"/>
              <a:t>			</a:t>
            </a:r>
          </a:p>
          <a:p>
            <a:r>
              <a:rPr lang="es-AR" dirty="0"/>
              <a:t>									</a:t>
            </a:r>
          </a:p>
          <a:p>
            <a:endParaRPr lang="es-AR" dirty="0"/>
          </a:p>
        </p:txBody>
      </p:sp>
      <p:pic>
        <p:nvPicPr>
          <p:cNvPr id="4098" name="Picture 2"/>
          <p:cNvPicPr>
            <a:picLocks noChangeAspect="1" noChangeArrowheads="1"/>
          </p:cNvPicPr>
          <p:nvPr/>
        </p:nvPicPr>
        <p:blipFill>
          <a:blip r:embed="rId3"/>
          <a:srcRect/>
          <a:stretch>
            <a:fillRect/>
          </a:stretch>
        </p:blipFill>
        <p:spPr bwMode="auto">
          <a:xfrm>
            <a:off x="615003" y="3509109"/>
            <a:ext cx="1740237" cy="2192826"/>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l="17179"/>
          <a:stretch>
            <a:fillRect/>
          </a:stretch>
        </p:blipFill>
        <p:spPr bwMode="auto">
          <a:xfrm>
            <a:off x="3384061" y="3490546"/>
            <a:ext cx="1656618" cy="2162175"/>
          </a:xfrm>
          <a:prstGeom prst="rect">
            <a:avLst/>
          </a:prstGeom>
          <a:noFill/>
          <a:ln w="9525">
            <a:noFill/>
            <a:miter lim="800000"/>
            <a:headEnd/>
            <a:tailEnd/>
          </a:ln>
          <a:effectLst/>
        </p:spPr>
      </p:pic>
      <p:pic>
        <p:nvPicPr>
          <p:cNvPr id="7" name="Imagen 6">
            <a:extLst>
              <a:ext uri="{FF2B5EF4-FFF2-40B4-BE49-F238E27FC236}">
                <a16:creationId xmlns="" xmlns:a16="http://schemas.microsoft.com/office/drawing/2014/main" id="{A7ED4D13-FA6B-45A1-BB34-3658931242D6}"/>
              </a:ext>
            </a:extLst>
          </p:cNvPr>
          <p:cNvPicPr>
            <a:picLocks noChangeAspect="1"/>
          </p:cNvPicPr>
          <p:nvPr/>
        </p:nvPicPr>
        <p:blipFill rotWithShape="1">
          <a:blip r:embed="rId5"/>
          <a:srcRect t="11978"/>
          <a:stretch/>
        </p:blipFill>
        <p:spPr>
          <a:xfrm>
            <a:off x="6181516" y="3571020"/>
            <a:ext cx="1520441" cy="2162175"/>
          </a:xfrm>
          <a:prstGeom prst="rect">
            <a:avLst/>
          </a:prstGeom>
        </p:spPr>
      </p:pic>
      <p:pic>
        <p:nvPicPr>
          <p:cNvPr id="8" name="Imagen 7">
            <a:extLst>
              <a:ext uri="{FF2B5EF4-FFF2-40B4-BE49-F238E27FC236}">
                <a16:creationId xmlns="" xmlns:a16="http://schemas.microsoft.com/office/drawing/2014/main" id="{A3852505-2369-45DE-B082-AADBF6BE8B44}"/>
              </a:ext>
            </a:extLst>
          </p:cNvPr>
          <p:cNvPicPr>
            <a:picLocks noChangeAspect="1"/>
          </p:cNvPicPr>
          <p:nvPr/>
        </p:nvPicPr>
        <p:blipFill rotWithShape="1">
          <a:blip r:embed="rId6"/>
          <a:srcRect l="30749" t="11652" r="39933" b="59913"/>
          <a:stretch/>
        </p:blipFill>
        <p:spPr>
          <a:xfrm>
            <a:off x="8941784" y="3539759"/>
            <a:ext cx="1740236" cy="2250414"/>
          </a:xfrm>
          <a:prstGeom prst="rect">
            <a:avLst/>
          </a:prstGeom>
        </p:spPr>
      </p:pic>
    </p:spTree>
    <p:extLst>
      <p:ext uri="{BB962C8B-B14F-4D97-AF65-F5344CB8AC3E}">
        <p14:creationId xmlns="" xmlns:p14="http://schemas.microsoft.com/office/powerpoint/2010/main" val="256611824"/>
      </p:ext>
    </p:extLst>
  </p:cSld>
  <p:clrMapOvr>
    <a:masterClrMapping/>
  </p:clrMapOvr>
  <p:transition spd="med">
    <p:pull dir="u"/>
    <p:sndAc>
      <p:stSnd>
        <p:snd r:embed="rId2" name="bomb.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E41F27-A8DB-430D-8B7F-42842F3CD030}"/>
              </a:ext>
            </a:extLst>
          </p:cNvPr>
          <p:cNvSpPr>
            <a:spLocks noGrp="1"/>
          </p:cNvSpPr>
          <p:nvPr>
            <p:ph type="title"/>
          </p:nvPr>
        </p:nvSpPr>
        <p:spPr/>
        <p:txBody>
          <a:bodyPr anchor="ctr">
            <a:normAutofit/>
          </a:bodyPr>
          <a:lstStyle/>
          <a:p>
            <a:pPr algn="ctr"/>
            <a:r>
              <a:rPr lang="es-AR" sz="5400" dirty="0"/>
              <a:t>¿Qué ofrecemos?</a:t>
            </a:r>
          </a:p>
        </p:txBody>
      </p:sp>
      <p:sp>
        <p:nvSpPr>
          <p:cNvPr id="3" name="Marcador de contenido 2">
            <a:extLst>
              <a:ext uri="{FF2B5EF4-FFF2-40B4-BE49-F238E27FC236}">
                <a16:creationId xmlns="" xmlns:a16="http://schemas.microsoft.com/office/drawing/2014/main" id="{C834372F-E275-4727-969D-B1345CCC8D5A}"/>
              </a:ext>
            </a:extLst>
          </p:cNvPr>
          <p:cNvSpPr>
            <a:spLocks noGrp="1"/>
          </p:cNvSpPr>
          <p:nvPr>
            <p:ph idx="1"/>
          </p:nvPr>
        </p:nvSpPr>
        <p:spPr>
          <a:xfrm>
            <a:off x="581192" y="2180496"/>
            <a:ext cx="10375977" cy="3678303"/>
          </a:xfrm>
        </p:spPr>
        <p:txBody>
          <a:bodyPr/>
          <a:lstStyle/>
          <a:p>
            <a:pPr algn="just">
              <a:buNone/>
            </a:pPr>
            <a:r>
              <a:rPr lang="es-AR" dirty="0"/>
              <a:t>		Nuestro producto, el </a:t>
            </a:r>
            <a:r>
              <a:rPr lang="es-AR" b="1" dirty="0"/>
              <a:t>Ultra House 3000</a:t>
            </a:r>
            <a:r>
              <a:rPr lang="es-AR" dirty="0"/>
              <a:t> busca brindar comodidad a los usuarios, ofreciendo un control total de su propia casa de manera automática.</a:t>
            </a:r>
          </a:p>
          <a:p>
            <a:pPr algn="just">
              <a:buNone/>
            </a:pPr>
            <a:r>
              <a:rPr lang="es-AR" dirty="0"/>
              <a:t>		También tendrá una aplicación en el celular para ver y gestionar todos los dispositivos que estén conectados al sistema, como por ejemplo, luces, cortinas, rociadores de jardín, etc. </a:t>
            </a:r>
          </a:p>
          <a:p>
            <a:pPr algn="ctr">
              <a:buNone/>
            </a:pPr>
            <a:r>
              <a:rPr lang="es-AR" dirty="0"/>
              <a:t>todo al alcance de la mano</a:t>
            </a:r>
          </a:p>
        </p:txBody>
      </p:sp>
    </p:spTree>
    <p:extLst>
      <p:ext uri="{BB962C8B-B14F-4D97-AF65-F5344CB8AC3E}">
        <p14:creationId xmlns="" xmlns:p14="http://schemas.microsoft.com/office/powerpoint/2010/main" val="2078321470"/>
      </p:ext>
    </p:extLst>
  </p:cSld>
  <p:clrMapOvr>
    <a:masterClrMapping/>
  </p:clrMapOvr>
  <p:transition>
    <p:fade/>
    <p:sndAc>
      <p:stSnd>
        <p:snd r:embed="rId2" name="arrow.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E41F27-A8DB-430D-8B7F-42842F3CD030}"/>
              </a:ext>
            </a:extLst>
          </p:cNvPr>
          <p:cNvSpPr>
            <a:spLocks noGrp="1"/>
          </p:cNvSpPr>
          <p:nvPr>
            <p:ph type="title"/>
          </p:nvPr>
        </p:nvSpPr>
        <p:spPr/>
        <p:txBody>
          <a:bodyPr>
            <a:normAutofit/>
          </a:bodyPr>
          <a:lstStyle/>
          <a:p>
            <a:r>
              <a:rPr lang="es-AR" sz="4800" dirty="0"/>
              <a:t>Nuestros Objetivos</a:t>
            </a:r>
          </a:p>
        </p:txBody>
      </p:sp>
      <p:sp>
        <p:nvSpPr>
          <p:cNvPr id="3" name="Marcador de contenido 2">
            <a:extLst>
              <a:ext uri="{FF2B5EF4-FFF2-40B4-BE49-F238E27FC236}">
                <a16:creationId xmlns="" xmlns:a16="http://schemas.microsoft.com/office/drawing/2014/main" id="{C834372F-E275-4727-969D-B1345CCC8D5A}"/>
              </a:ext>
            </a:extLst>
          </p:cNvPr>
          <p:cNvSpPr>
            <a:spLocks noGrp="1"/>
          </p:cNvSpPr>
          <p:nvPr>
            <p:ph idx="1"/>
          </p:nvPr>
        </p:nvSpPr>
        <p:spPr>
          <a:xfrm>
            <a:off x="471777" y="2110154"/>
            <a:ext cx="8289163" cy="4747846"/>
          </a:xfrm>
        </p:spPr>
        <p:txBody>
          <a:bodyPr>
            <a:normAutofit/>
          </a:bodyPr>
          <a:lstStyle/>
          <a:p>
            <a:r>
              <a:rPr lang="es-AR" sz="2800" dirty="0"/>
              <a:t>Ahorro de energía.</a:t>
            </a:r>
          </a:p>
          <a:p>
            <a:r>
              <a:rPr lang="es-AR" sz="2800" dirty="0"/>
              <a:t>Mayor control de los dispositivos del hogar.</a:t>
            </a:r>
          </a:p>
          <a:p>
            <a:r>
              <a:rPr lang="es-AR" sz="2800" dirty="0"/>
              <a:t>Mayor comodidad a los miembros de la casa.</a:t>
            </a:r>
          </a:p>
        </p:txBody>
      </p:sp>
    </p:spTree>
    <p:extLst>
      <p:ext uri="{BB962C8B-B14F-4D97-AF65-F5344CB8AC3E}">
        <p14:creationId xmlns="" xmlns:p14="http://schemas.microsoft.com/office/powerpoint/2010/main" val="2078321470"/>
      </p:ext>
    </p:extLst>
  </p:cSld>
  <p:clrMapOvr>
    <a:masterClrMapping/>
  </p:clrMapOvr>
  <p:transition>
    <p:wipe dir="d"/>
    <p:sndAc>
      <p:stSnd>
        <p:snd r:embed="rId2" name="arrow.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9C9C3B3A-D803-44A6-8ED1-AF68B1DCB8FD}"/>
              </a:ext>
            </a:extLst>
          </p:cNvPr>
          <p:cNvPicPr>
            <a:picLocks noChangeAspect="1"/>
          </p:cNvPicPr>
          <p:nvPr/>
        </p:nvPicPr>
        <p:blipFill>
          <a:blip r:embed="rId3"/>
          <a:stretch>
            <a:fillRect/>
          </a:stretch>
        </p:blipFill>
        <p:spPr>
          <a:xfrm>
            <a:off x="8509942" y="1885172"/>
            <a:ext cx="3682058" cy="2804984"/>
          </a:xfrm>
          <a:prstGeom prst="rect">
            <a:avLst/>
          </a:prstGeom>
        </p:spPr>
      </p:pic>
      <p:pic>
        <p:nvPicPr>
          <p:cNvPr id="5" name="Imagen 4">
            <a:extLst>
              <a:ext uri="{FF2B5EF4-FFF2-40B4-BE49-F238E27FC236}">
                <a16:creationId xmlns="" xmlns:a16="http://schemas.microsoft.com/office/drawing/2014/main" id="{6315CF74-3548-4046-BEA7-4E326CC2F5FB}"/>
              </a:ext>
            </a:extLst>
          </p:cNvPr>
          <p:cNvPicPr>
            <a:picLocks noChangeAspect="1"/>
          </p:cNvPicPr>
          <p:nvPr/>
        </p:nvPicPr>
        <p:blipFill rotWithShape="1">
          <a:blip r:embed="rId4"/>
          <a:srcRect l="15889" r="16893"/>
          <a:stretch/>
        </p:blipFill>
        <p:spPr>
          <a:xfrm>
            <a:off x="5626442" y="1885172"/>
            <a:ext cx="3125424" cy="2429799"/>
          </a:xfrm>
          <a:prstGeom prst="rect">
            <a:avLst/>
          </a:prstGeom>
        </p:spPr>
      </p:pic>
      <p:sp>
        <p:nvSpPr>
          <p:cNvPr id="2" name="Título 1">
            <a:extLst>
              <a:ext uri="{FF2B5EF4-FFF2-40B4-BE49-F238E27FC236}">
                <a16:creationId xmlns="" xmlns:a16="http://schemas.microsoft.com/office/drawing/2014/main" id="{03962C0D-385A-474D-9DF4-84C580F8E7D7}"/>
              </a:ext>
            </a:extLst>
          </p:cNvPr>
          <p:cNvSpPr>
            <a:spLocks noGrp="1"/>
          </p:cNvSpPr>
          <p:nvPr>
            <p:ph type="title"/>
          </p:nvPr>
        </p:nvSpPr>
        <p:spPr/>
        <p:txBody>
          <a:bodyPr>
            <a:normAutofit/>
          </a:bodyPr>
          <a:lstStyle/>
          <a:p>
            <a:r>
              <a:rPr lang="es-AR" sz="4400" dirty="0"/>
              <a:t>NUESTRO PRODUCTO</a:t>
            </a:r>
          </a:p>
        </p:txBody>
      </p:sp>
      <p:sp>
        <p:nvSpPr>
          <p:cNvPr id="3" name="Marcador de contenido 2">
            <a:extLst>
              <a:ext uri="{FF2B5EF4-FFF2-40B4-BE49-F238E27FC236}">
                <a16:creationId xmlns="" xmlns:a16="http://schemas.microsoft.com/office/drawing/2014/main" id="{8C95ACB5-BACD-4B97-87D2-E7A3F8C8062E}"/>
              </a:ext>
            </a:extLst>
          </p:cNvPr>
          <p:cNvSpPr>
            <a:spLocks noGrp="1"/>
          </p:cNvSpPr>
          <p:nvPr>
            <p:ph idx="1"/>
          </p:nvPr>
        </p:nvSpPr>
        <p:spPr/>
        <p:txBody>
          <a:bodyPr anchor="t"/>
          <a:lstStyle/>
          <a:p>
            <a:r>
              <a:rPr lang="es-AR" dirty="0"/>
              <a:t>Ultra House 3000 consta de cuatro dispositivos:</a:t>
            </a:r>
          </a:p>
          <a:p>
            <a:pPr lvl="1"/>
            <a:r>
              <a:rPr lang="es-AR" dirty="0"/>
              <a:t>Bomba de agua personal.</a:t>
            </a:r>
          </a:p>
          <a:p>
            <a:pPr lvl="1"/>
            <a:r>
              <a:rPr lang="es-AR" dirty="0"/>
              <a:t>Luces </a:t>
            </a:r>
            <a:r>
              <a:rPr lang="es-AR" dirty="0" err="1"/>
              <a:t>dimmedizables</a:t>
            </a:r>
            <a:r>
              <a:rPr lang="es-AR" dirty="0"/>
              <a:t>.</a:t>
            </a:r>
          </a:p>
          <a:p>
            <a:pPr lvl="1"/>
            <a:r>
              <a:rPr lang="es-AR" dirty="0"/>
              <a:t>Cortina automática.</a:t>
            </a:r>
          </a:p>
          <a:p>
            <a:pPr lvl="1"/>
            <a:r>
              <a:rPr lang="es-AR" dirty="0"/>
              <a:t>Estufa automática.</a:t>
            </a:r>
          </a:p>
          <a:p>
            <a:r>
              <a:rPr lang="es-AR" dirty="0"/>
              <a:t>Todas estos dispositivos se comunicarán a través de un </a:t>
            </a:r>
            <a:r>
              <a:rPr lang="es-AR" dirty="0" err="1"/>
              <a:t>hub</a:t>
            </a:r>
            <a:r>
              <a:rPr lang="es-AR" dirty="0"/>
              <a:t>.</a:t>
            </a:r>
          </a:p>
          <a:p>
            <a:r>
              <a:rPr lang="es-AR" dirty="0"/>
              <a:t>Poseemos una aplicación para el uso de los dispositivos de forma inalámbrica</a:t>
            </a:r>
          </a:p>
          <a:p>
            <a:endParaRPr lang="es-AR" dirty="0"/>
          </a:p>
          <a:p>
            <a:endParaRPr lang="es-AR" dirty="0"/>
          </a:p>
        </p:txBody>
      </p:sp>
    </p:spTree>
    <p:extLst>
      <p:ext uri="{BB962C8B-B14F-4D97-AF65-F5344CB8AC3E}">
        <p14:creationId xmlns="" xmlns:p14="http://schemas.microsoft.com/office/powerpoint/2010/main" val="1578181579"/>
      </p:ext>
    </p:extLst>
  </p:cSld>
  <p:clrMapOvr>
    <a:masterClrMapping/>
  </p:clrMapOvr>
  <p:transition>
    <p:wheel spokes="1"/>
    <p:sndAc>
      <p:stSnd>
        <p:snd r:embed="rId2" name="arrow.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014A63-EF11-462D-865E-BDFAF4A7DDD9}"/>
              </a:ext>
            </a:extLst>
          </p:cNvPr>
          <p:cNvSpPr>
            <a:spLocks noGrp="1"/>
          </p:cNvSpPr>
          <p:nvPr>
            <p:ph type="title"/>
          </p:nvPr>
        </p:nvSpPr>
        <p:spPr/>
        <p:txBody>
          <a:bodyPr/>
          <a:lstStyle/>
          <a:p>
            <a:r>
              <a:rPr lang="es-AR" dirty="0"/>
              <a:t>DISPOSITIVO: HUB</a:t>
            </a:r>
          </a:p>
        </p:txBody>
      </p:sp>
      <p:sp>
        <p:nvSpPr>
          <p:cNvPr id="3" name="Marcador de contenido 2">
            <a:extLst>
              <a:ext uri="{FF2B5EF4-FFF2-40B4-BE49-F238E27FC236}">
                <a16:creationId xmlns="" xmlns:a16="http://schemas.microsoft.com/office/drawing/2014/main" id="{43CB8093-881B-4AE6-9543-468247D25F40}"/>
              </a:ext>
            </a:extLst>
          </p:cNvPr>
          <p:cNvSpPr>
            <a:spLocks noGrp="1"/>
          </p:cNvSpPr>
          <p:nvPr>
            <p:ph idx="1"/>
          </p:nvPr>
        </p:nvSpPr>
        <p:spPr>
          <a:xfrm>
            <a:off x="581193" y="2180496"/>
            <a:ext cx="6241638" cy="3678303"/>
          </a:xfrm>
        </p:spPr>
        <p:txBody>
          <a:bodyPr/>
          <a:lstStyle/>
          <a:p>
            <a:pPr algn="just"/>
            <a:r>
              <a:rPr lang="es-AR" dirty="0"/>
              <a:t>Este artefacto se encarga de distribuir la información a todos los demás dispositivos y al mismo tiempo es el que acata las ordenes de la aplicación. Para la creación del mismo, se utilizó un </a:t>
            </a:r>
            <a:r>
              <a:rPr lang="es-AR" dirty="0" err="1"/>
              <a:t>Node-Mcu</a:t>
            </a:r>
            <a:r>
              <a:rPr lang="es-AR" dirty="0"/>
              <a:t>, que posee un microcontrolador y a su vez un modulo </a:t>
            </a:r>
            <a:r>
              <a:rPr lang="es-AR" dirty="0" err="1"/>
              <a:t>Wi</a:t>
            </a:r>
            <a:r>
              <a:rPr lang="es-AR" dirty="0"/>
              <a:t>-Fi, que nos ayudará para la comunicación.</a:t>
            </a:r>
          </a:p>
        </p:txBody>
      </p:sp>
      <p:pic>
        <p:nvPicPr>
          <p:cNvPr id="3074" name="Picture 2"/>
          <p:cNvPicPr>
            <a:picLocks noChangeAspect="1" noChangeArrowheads="1"/>
          </p:cNvPicPr>
          <p:nvPr/>
        </p:nvPicPr>
        <p:blipFill>
          <a:blip r:embed="rId3">
            <a:extLst>
              <a:ext uri="{BEBA8EAE-BF5A-486C-A8C5-ECC9F3942E4B}">
                <a14:imgProps xmlns="" xmlns:a14="http://schemas.microsoft.com/office/drawing/2010/main">
                  <a14:imgLayer r:embed="rId4">
                    <a14:imgEffect>
                      <a14:backgroundRemoval t="3171" b="99512" l="13037" r="99682">
                        <a14:backgroundMark x1="14467" y1="25610" x2="13990" y2="24634"/>
                      </a14:backgroundRemoval>
                    </a14:imgEffect>
                  </a14:imgLayer>
                </a14:imgProps>
              </a:ext>
            </a:extLst>
          </a:blip>
          <a:srcRect l="8801"/>
          <a:stretch>
            <a:fillRect/>
          </a:stretch>
        </p:blipFill>
        <p:spPr bwMode="auto">
          <a:xfrm>
            <a:off x="6979138" y="2227384"/>
            <a:ext cx="4777520" cy="3413736"/>
          </a:xfrm>
          <a:prstGeom prst="rect">
            <a:avLst/>
          </a:prstGeom>
          <a:noFill/>
          <a:ln w="9525">
            <a:noFill/>
            <a:miter lim="800000"/>
            <a:headEnd/>
            <a:tailEnd/>
          </a:ln>
          <a:effectLst/>
        </p:spPr>
      </p:pic>
    </p:spTree>
    <p:extLst>
      <p:ext uri="{BB962C8B-B14F-4D97-AF65-F5344CB8AC3E}">
        <p14:creationId xmlns="" xmlns:p14="http://schemas.microsoft.com/office/powerpoint/2010/main" val="3313030346"/>
      </p:ext>
    </p:extLst>
  </p:cSld>
  <p:clrMapOvr>
    <a:masterClrMapping/>
  </p:clrMapOvr>
  <p:transition>
    <p:wedge/>
    <p:sndAc>
      <p:stSnd>
        <p:snd r:embed="rId2" name="arrow.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a:hlinkClick r:id="" action="ppaction://media"/>
            <a:extLst>
              <a:ext uri="{FF2B5EF4-FFF2-40B4-BE49-F238E27FC236}">
                <a16:creationId xmlns="" xmlns:a16="http://schemas.microsoft.com/office/drawing/2014/main" id="{1074AE94-1DCD-46A1-B001-14763AE61412}"/>
              </a:ext>
            </a:extLst>
          </p:cNvPr>
          <p:cNvPicPr>
            <a:picLocks noRot="1" noChangeAspect="1"/>
          </p:cNvPicPr>
          <p:nvPr>
            <a:videoFile r:link="rId1"/>
          </p:nvPr>
        </p:nvPicPr>
        <p:blipFill>
          <a:blip r:embed="rId3"/>
          <a:stretch>
            <a:fillRect/>
          </a:stretch>
        </p:blipFill>
        <p:spPr>
          <a:xfrm>
            <a:off x="524475" y="590035"/>
            <a:ext cx="11143049" cy="6267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014A63-EF11-462D-865E-BDFAF4A7DDD9}"/>
              </a:ext>
            </a:extLst>
          </p:cNvPr>
          <p:cNvSpPr>
            <a:spLocks noGrp="1"/>
          </p:cNvSpPr>
          <p:nvPr>
            <p:ph type="title"/>
          </p:nvPr>
        </p:nvSpPr>
        <p:spPr/>
        <p:txBody>
          <a:bodyPr/>
          <a:lstStyle/>
          <a:p>
            <a:r>
              <a:rPr lang="es-AR" dirty="0"/>
              <a:t>Software del </a:t>
            </a:r>
            <a:r>
              <a:rPr lang="es-AR" dirty="0" err="1"/>
              <a:t>hub</a:t>
            </a:r>
            <a:endParaRPr lang="es-AR" dirty="0"/>
          </a:p>
        </p:txBody>
      </p:sp>
      <p:sp>
        <p:nvSpPr>
          <p:cNvPr id="3" name="Marcador de contenido 2">
            <a:extLst>
              <a:ext uri="{FF2B5EF4-FFF2-40B4-BE49-F238E27FC236}">
                <a16:creationId xmlns="" xmlns:a16="http://schemas.microsoft.com/office/drawing/2014/main" id="{43CB8093-881B-4AE6-9543-468247D25F40}"/>
              </a:ext>
            </a:extLst>
          </p:cNvPr>
          <p:cNvSpPr>
            <a:spLocks noGrp="1"/>
          </p:cNvSpPr>
          <p:nvPr>
            <p:ph idx="1"/>
          </p:nvPr>
        </p:nvSpPr>
        <p:spPr>
          <a:xfrm>
            <a:off x="581192" y="2180496"/>
            <a:ext cx="6280715" cy="3678303"/>
          </a:xfrm>
        </p:spPr>
        <p:txBody>
          <a:bodyPr/>
          <a:lstStyle/>
          <a:p>
            <a:pPr marL="0" indent="0" algn="just">
              <a:buNone/>
            </a:pPr>
            <a:r>
              <a:rPr lang="es-AR" dirty="0"/>
              <a:t>El </a:t>
            </a:r>
            <a:r>
              <a:rPr lang="es-AR" dirty="0" err="1"/>
              <a:t>hub</a:t>
            </a:r>
            <a:r>
              <a:rPr lang="es-AR" dirty="0"/>
              <a:t> cumplirá 2 tareas principales:</a:t>
            </a:r>
          </a:p>
          <a:p>
            <a:pPr algn="just"/>
            <a:r>
              <a:rPr lang="es-AR" dirty="0"/>
              <a:t>En primer instancia creará un servidor al que se comunicarán tanto los dispositivos como la app.</a:t>
            </a:r>
          </a:p>
          <a:p>
            <a:pPr algn="just"/>
            <a:r>
              <a:rPr lang="es-AR" dirty="0"/>
              <a:t>Y en segunda instancia, se encargará de repetir y redirigir los mensajes de la aplicación hacia la correspondiente plaqueta y viceversa.</a:t>
            </a:r>
          </a:p>
        </p:txBody>
      </p:sp>
      <p:pic>
        <p:nvPicPr>
          <p:cNvPr id="1026" name="Picture 2"/>
          <p:cNvPicPr>
            <a:picLocks noChangeAspect="1" noChangeArrowheads="1"/>
          </p:cNvPicPr>
          <p:nvPr/>
        </p:nvPicPr>
        <p:blipFill>
          <a:blip r:embed="rId3"/>
          <a:srcRect/>
          <a:stretch>
            <a:fillRect/>
          </a:stretch>
        </p:blipFill>
        <p:spPr bwMode="auto">
          <a:xfrm>
            <a:off x="7038777" y="1946032"/>
            <a:ext cx="4684545" cy="4654428"/>
          </a:xfrm>
          <a:prstGeom prst="rect">
            <a:avLst/>
          </a:prstGeom>
          <a:noFill/>
          <a:ln w="9525">
            <a:noFill/>
            <a:miter lim="800000"/>
            <a:headEnd/>
            <a:tailEnd/>
          </a:ln>
          <a:effectLst/>
        </p:spPr>
      </p:pic>
    </p:spTree>
    <p:extLst>
      <p:ext uri="{BB962C8B-B14F-4D97-AF65-F5344CB8AC3E}">
        <p14:creationId xmlns="" xmlns:p14="http://schemas.microsoft.com/office/powerpoint/2010/main" val="2947298471"/>
      </p:ext>
    </p:extLst>
  </p:cSld>
  <p:clrMapOvr>
    <a:masterClrMapping/>
  </p:clrMapOvr>
  <p:transition>
    <p:sndAc>
      <p:stSnd>
        <p:snd r:embed="rId2" name="arrow.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014A63-EF11-462D-865E-BDFAF4A7DDD9}"/>
              </a:ext>
            </a:extLst>
          </p:cNvPr>
          <p:cNvSpPr>
            <a:spLocks noGrp="1"/>
          </p:cNvSpPr>
          <p:nvPr>
            <p:ph type="title"/>
          </p:nvPr>
        </p:nvSpPr>
        <p:spPr/>
        <p:txBody>
          <a:bodyPr/>
          <a:lstStyle/>
          <a:p>
            <a:r>
              <a:rPr lang="es-AR" dirty="0"/>
              <a:t>DISPOSITIVO: LUCES</a:t>
            </a:r>
          </a:p>
        </p:txBody>
      </p:sp>
      <p:sp>
        <p:nvSpPr>
          <p:cNvPr id="3" name="Marcador de contenido 2">
            <a:extLst>
              <a:ext uri="{FF2B5EF4-FFF2-40B4-BE49-F238E27FC236}">
                <a16:creationId xmlns="" xmlns:a16="http://schemas.microsoft.com/office/drawing/2014/main" id="{43CB8093-881B-4AE6-9543-468247D25F40}"/>
              </a:ext>
            </a:extLst>
          </p:cNvPr>
          <p:cNvSpPr>
            <a:spLocks noGrp="1"/>
          </p:cNvSpPr>
          <p:nvPr>
            <p:ph idx="1"/>
          </p:nvPr>
        </p:nvSpPr>
        <p:spPr>
          <a:xfrm>
            <a:off x="581192" y="2180496"/>
            <a:ext cx="6562070" cy="3678303"/>
          </a:xfrm>
        </p:spPr>
        <p:txBody>
          <a:bodyPr/>
          <a:lstStyle/>
          <a:p>
            <a:pPr algn="just"/>
            <a:r>
              <a:rPr lang="es-AR" dirty="0"/>
              <a:t>Se podrá encender y apagar mediante la aplicación, con una intensidad escogida por el usuario. Para ello se utilizará un módulo de comunicación </a:t>
            </a:r>
            <a:r>
              <a:rPr lang="es-AR" dirty="0" err="1"/>
              <a:t>WiFi</a:t>
            </a:r>
            <a:r>
              <a:rPr lang="es-AR" dirty="0"/>
              <a:t>  y un </a:t>
            </a:r>
            <a:r>
              <a:rPr lang="es-AR" dirty="0" err="1"/>
              <a:t>microcontrolador</a:t>
            </a:r>
            <a:r>
              <a:rPr lang="es-AR" dirty="0"/>
              <a:t> que obtendrán los datos de la placa principal. Un </a:t>
            </a:r>
            <a:r>
              <a:rPr lang="es-AR" dirty="0" err="1"/>
              <a:t>dimmer</a:t>
            </a:r>
            <a:r>
              <a:rPr lang="es-AR" dirty="0"/>
              <a:t> controlará la intensidad de luz de una bombilla. Todo esto se realizará mediante un Slider de la aplicación.</a:t>
            </a:r>
          </a:p>
        </p:txBody>
      </p:sp>
      <p:pic>
        <p:nvPicPr>
          <p:cNvPr id="4" name="3 Imagen" descr="luz.jpg"/>
          <p:cNvPicPr>
            <a:picLocks noChangeAspect="1"/>
          </p:cNvPicPr>
          <p:nvPr/>
        </p:nvPicPr>
        <p:blipFill>
          <a:blip r:embed="rId3">
            <a:extLst>
              <a:ext uri="{BEBA8EAE-BF5A-486C-A8C5-ECC9F3942E4B}">
                <a14:imgProps xmlns="" xmlns:a14="http://schemas.microsoft.com/office/drawing/2010/main">
                  <a14:imgLayer r:embed="rId4">
                    <a14:imgEffect>
                      <a14:backgroundRemoval t="9416" b="91061" l="13707" r="85603">
                        <a14:foregroundMark x1="44741" y1="68057" x2="19397" y2="47795"/>
                        <a14:backgroundMark x1="26897" y1="65435" x2="27069" y2="75924"/>
                      </a14:backgroundRemoval>
                    </a14:imgEffect>
                  </a14:imgLayer>
                </a14:imgProps>
              </a:ext>
            </a:extLst>
          </a:blip>
          <a:srcRect l="12613" t="9956" r="13580" b="4356"/>
          <a:stretch>
            <a:fillRect/>
          </a:stretch>
        </p:blipFill>
        <p:spPr>
          <a:xfrm>
            <a:off x="7189203" y="2179948"/>
            <a:ext cx="4486031" cy="3767015"/>
          </a:xfrm>
          <a:prstGeom prst="rect">
            <a:avLst/>
          </a:prstGeom>
        </p:spPr>
      </p:pic>
    </p:spTree>
    <p:extLst>
      <p:ext uri="{BB962C8B-B14F-4D97-AF65-F5344CB8AC3E}">
        <p14:creationId xmlns="" xmlns:p14="http://schemas.microsoft.com/office/powerpoint/2010/main" val="1259140328"/>
      </p:ext>
    </p:extLst>
  </p:cSld>
  <p:clrMapOvr>
    <a:masterClrMapping/>
  </p:clrMapOvr>
  <p:transition>
    <p:pull/>
    <p:sndAc>
      <p:stSnd>
        <p:snd r:embed="rId2" name="arrow.wav"/>
      </p:stSnd>
    </p:sndAc>
  </p:transition>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Facet</Template>
  <TotalTime>447</TotalTime>
  <Words>857</Words>
  <Application>Microsoft Office PowerPoint</Application>
  <PresentationFormat>Personalizado</PresentationFormat>
  <Paragraphs>84</Paragraphs>
  <Slides>27</Slides>
  <Notes>0</Notes>
  <HiddenSlides>0</HiddenSlides>
  <MMClips>5</MMClips>
  <ScaleCrop>false</ScaleCrop>
  <HeadingPairs>
    <vt:vector size="4" baseType="variant">
      <vt:variant>
        <vt:lpstr>Tema</vt:lpstr>
      </vt:variant>
      <vt:variant>
        <vt:i4>1</vt:i4>
      </vt:variant>
      <vt:variant>
        <vt:lpstr>Títulos de diapositiva</vt:lpstr>
      </vt:variant>
      <vt:variant>
        <vt:i4>27</vt:i4>
      </vt:variant>
    </vt:vector>
  </HeadingPairs>
  <TitlesOfParts>
    <vt:vector size="28" baseType="lpstr">
      <vt:lpstr>Dividendo</vt:lpstr>
      <vt:lpstr>PROYECTO FINAL 2020  - SMART HOUSE &amp; CO</vt:lpstr>
      <vt:lpstr>¿Quienes somos?</vt:lpstr>
      <vt:lpstr>¿Qué ofrecemos?</vt:lpstr>
      <vt:lpstr>Nuestros Objetivos</vt:lpstr>
      <vt:lpstr>NUESTRO PRODUCTO</vt:lpstr>
      <vt:lpstr>DISPOSITIVO: HUB</vt:lpstr>
      <vt:lpstr>Diapositiva 7</vt:lpstr>
      <vt:lpstr>Software del hub</vt:lpstr>
      <vt:lpstr>DISPOSITIVO: LUCES</vt:lpstr>
      <vt:lpstr>Diapositiva 10</vt:lpstr>
      <vt:lpstr>Software de las LUCES</vt:lpstr>
      <vt:lpstr>DISPOSITIVO: BOMBA DE AGUA</vt:lpstr>
      <vt:lpstr>Diapositiva 13</vt:lpstr>
      <vt:lpstr>Software de la BOMBA DE AGUA</vt:lpstr>
      <vt:lpstr>DISPOSITIVO: ESTUFA CALEFACTORA</vt:lpstr>
      <vt:lpstr>Diapositiva 16</vt:lpstr>
      <vt:lpstr>Software de la ESTUFA CALEFACTORA</vt:lpstr>
      <vt:lpstr>DISPOSITIVO: CORTINA</vt:lpstr>
      <vt:lpstr>Diapositiva 19</vt:lpstr>
      <vt:lpstr>Software de CORTINA</vt:lpstr>
      <vt:lpstr>aplicación</vt:lpstr>
      <vt:lpstr>Desarrollo del proyecto </vt:lpstr>
      <vt:lpstr>Hardware</vt:lpstr>
      <vt:lpstr>Esquema de conexión </vt:lpstr>
      <vt:lpstr>PROBLEMÁTICAS EN EL DESARROLLO DEL PROYECTO</vt:lpstr>
      <vt:lpstr>AGRADECIMIENTOS</vt:lpstr>
      <vt:lpstr>Integrantes: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2020 - ULTRA HOUSE 3000</dc:title>
  <dc:creator>agustin martinez</dc:creator>
  <cp:lastModifiedBy>Guido Spataro Saponara</cp:lastModifiedBy>
  <cp:revision>42</cp:revision>
  <dcterms:created xsi:type="dcterms:W3CDTF">2020-10-29T15:08:10Z</dcterms:created>
  <dcterms:modified xsi:type="dcterms:W3CDTF">2020-11-25T00:38:52Z</dcterms:modified>
</cp:coreProperties>
</file>